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2" r:id="rId4"/>
    <p:sldId id="334" r:id="rId5"/>
    <p:sldId id="294" r:id="rId6"/>
    <p:sldId id="265" r:id="rId7"/>
    <p:sldId id="335" r:id="rId8"/>
    <p:sldId id="336" r:id="rId9"/>
    <p:sldId id="291" r:id="rId10"/>
    <p:sldId id="275" r:id="rId11"/>
    <p:sldId id="337" r:id="rId12"/>
    <p:sldId id="296" r:id="rId13"/>
    <p:sldId id="290" r:id="rId14"/>
    <p:sldId id="338" r:id="rId15"/>
    <p:sldId id="331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/>
    <p:restoredTop sz="95256" autoAdjust="0"/>
  </p:normalViewPr>
  <p:slideViewPr>
    <p:cSldViewPr snapToGrid="0" snapToObjects="1">
      <p:cViewPr>
        <p:scale>
          <a:sx n="95" d="100"/>
          <a:sy n="95" d="100"/>
        </p:scale>
        <p:origin x="-348" y="-132"/>
      </p:cViewPr>
      <p:guideLst>
        <p:guide orient="horz" pos="2115"/>
        <p:guide pos="3840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D5154A01-1DA7-B148-8236-FD1D580606B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5847000C-D6D6-8F44-855B-187100792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3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00C-D6D6-8F44-855B-187100792E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6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00C-D6D6-8F44-855B-187100792E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8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00C-D6D6-8F44-855B-187100792E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00C-D6D6-8F44-855B-187100792E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0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9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0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2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5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0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8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2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6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3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0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7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9906B-136E-E842-8845-6ED47ADC996A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19484" y="3163574"/>
            <a:ext cx="7472515" cy="1185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75"/>
            <a:ext cx="969684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5290" y="3417354"/>
            <a:ext cx="722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ПРОЕКТ «ЧИСТЫЙ КАМПУС-СПО»</a:t>
            </a:r>
          </a:p>
        </p:txBody>
      </p:sp>
      <p:pic>
        <p:nvPicPr>
          <p:cNvPr id="6" name="Picture 24" descr="Ð¢Ð¾Ð¼ÑÐºÐ°Ñ Ð¾Ð±Ð»Ð°ÑÑÑ, Ð³ÐµÑÐ± - Ð²ÐµÐºÑÐ¾ÑÐ½Ð¾Ðµ Ð¸Ð·Ð¾Ð±ÑÐ°Ð¶ÐµÐ½Ð¸Ðµ">
            <a:extLst>
              <a:ext uri="{FF2B5EF4-FFF2-40B4-BE49-F238E27FC236}">
                <a16:creationId xmlns:a16="http://schemas.microsoft.com/office/drawing/2014/main" xmlns="" id="{66817170-F9B6-4985-90FC-D0627EA9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5" y="243157"/>
            <a:ext cx="1315959" cy="122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9484" y="4348691"/>
            <a:ext cx="7472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Организация санитарно-эпидемиологических (профилактических), образовательных, цифровых, медицинских мероприятий , а также условий в общежитиях, обеспечивающих не распространение новой коронавирусной инфекции (COVID-19), в том числе путем постоянного мониторинга: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06" y="32397"/>
            <a:ext cx="2459769" cy="17391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35484" y="5705475"/>
            <a:ext cx="6972300" cy="104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solidFill>
                  <a:schemeClr val="tx1"/>
                </a:solidFill>
              </a:rPr>
              <a:t>Калинюк Юрий Владимирович, начальник Департамента профессионального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810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09222" y="4258130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96465" y="618947"/>
            <a:ext cx="652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ОРГАНИЗАЦИЯ ПРОЖИВАНИЯ В ОБЩЕЖИТИЯХ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9298" y="4787873"/>
            <a:ext cx="50790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1 курс </a:t>
            </a:r>
            <a:r>
              <a:rPr lang="ru-RU" sz="1600" dirty="0"/>
              <a:t>– после 25.08.2020 (с организацией 2-х недельной изоляции);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2-4 курсы </a:t>
            </a:r>
            <a:r>
              <a:rPr lang="ru-RU" sz="1600" dirty="0"/>
              <a:t>– с 17.08.2020 (в связи с необходимостью организации для них 2-х недельной изоляции).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3491567-54C7-4AB8-9FBA-140C12B47798}"/>
              </a:ext>
            </a:extLst>
          </p:cNvPr>
          <p:cNvGrpSpPr/>
          <p:nvPr/>
        </p:nvGrpSpPr>
        <p:grpSpPr>
          <a:xfrm>
            <a:off x="5790910" y="4144878"/>
            <a:ext cx="640719" cy="523220"/>
            <a:chOff x="4981912" y="4209427"/>
            <a:chExt cx="640719" cy="52322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008922" y="4260319"/>
              <a:ext cx="298390" cy="4557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/>
            </a:p>
          </p:txBody>
        </p:sp>
        <p:sp>
          <p:nvSpPr>
            <p:cNvPr id="17" name="TextBox 16"/>
            <p:cNvSpPr txBox="1"/>
            <p:nvPr/>
          </p:nvSpPr>
          <p:spPr>
            <a:xfrm rot="10800000" flipV="1">
              <a:off x="4981912" y="4209427"/>
              <a:ext cx="640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b="1" dirty="0"/>
                <a:t>3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 flipH="1">
            <a:off x="386760" y="4209767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17921" y="4805677"/>
            <a:ext cx="609600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обустройство «Чистого кампуса» </a:t>
            </a:r>
            <a:r>
              <a:rPr lang="ru-RU" sz="1600" b="1" dirty="0"/>
              <a:t>с отдельным входом, отдельными санитарно-гигиеническими помещениями (</a:t>
            </a:r>
            <a:r>
              <a:rPr lang="ru-RU" sz="1600" dirty="0"/>
              <a:t>выделение отдельного крыла, этажа, комнат);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effectLst/>
              </a:rPr>
              <a:t> </a:t>
            </a:r>
            <a:r>
              <a:rPr lang="ru-RU" sz="1600" b="1" dirty="0"/>
              <a:t>организация питания;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предоставление </a:t>
            </a:r>
            <a:r>
              <a:rPr lang="ru-RU" sz="1600" b="1" dirty="0"/>
              <a:t>технической возможности дистанционного обучения.</a:t>
            </a:r>
            <a:r>
              <a:rPr lang="ru-RU" sz="1600" dirty="0">
                <a:effectLst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09085" y="561556"/>
            <a:ext cx="74181" cy="4764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7207" y="1450895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9298" y="1922696"/>
            <a:ext cx="11066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регистрационно-</a:t>
            </a:r>
            <a:r>
              <a:rPr lang="ru-RU" sz="1600" b="1" dirty="0"/>
              <a:t>пропускной режим</a:t>
            </a:r>
            <a:r>
              <a:rPr lang="ru-RU" sz="16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на входе, на этажах проживания </a:t>
            </a:r>
            <a:r>
              <a:rPr lang="ru-RU" sz="1600" b="1" dirty="0"/>
              <a:t>обработка рук</a:t>
            </a:r>
            <a:r>
              <a:rPr lang="ru-RU" sz="1600" dirty="0"/>
              <a:t> кожными антисептиками, в том числе дозаторы;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ежедневный </a:t>
            </a:r>
            <a:r>
              <a:rPr lang="ru-RU" sz="1600" b="1" dirty="0"/>
              <a:t>«утренний фильтр»</a:t>
            </a:r>
            <a:r>
              <a:rPr lang="ru-RU" sz="1600" dirty="0"/>
              <a:t> для работников общежития;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ежедневная </a:t>
            </a:r>
            <a:r>
              <a:rPr lang="ru-RU" sz="1600" b="1" dirty="0"/>
              <a:t>двухразовая уборка </a:t>
            </a:r>
            <a:r>
              <a:rPr lang="ru-RU" sz="1600" dirty="0"/>
              <a:t>помещений общего пользования;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запрещение посещения родственниками и другими посторонними лицами;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ежедневная </a:t>
            </a:r>
            <a:r>
              <a:rPr lang="ru-RU" sz="1600" b="1" dirty="0"/>
              <a:t>двухразовая термометрия</a:t>
            </a:r>
            <a:r>
              <a:rPr lang="ru-RU" sz="1600" dirty="0"/>
              <a:t>, соблюдение </a:t>
            </a:r>
            <a:r>
              <a:rPr lang="ru-RU" sz="1600" b="1" dirty="0"/>
              <a:t>масочного режима</a:t>
            </a:r>
            <a:r>
              <a:rPr lang="ru-RU" sz="1600" dirty="0"/>
              <a:t>, </a:t>
            </a:r>
            <a:r>
              <a:rPr lang="ru-RU" sz="1600" b="1" dirty="0"/>
              <a:t>дезинфекции рук.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399959" y="1399476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2BFCC0C-9DE4-4174-B411-EB0A6FA67D24}"/>
              </a:ext>
            </a:extLst>
          </p:cNvPr>
          <p:cNvSpPr/>
          <p:nvPr/>
        </p:nvSpPr>
        <p:spPr>
          <a:xfrm>
            <a:off x="8455741" y="428903"/>
            <a:ext cx="3942735" cy="747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233B513-34FE-45FB-8A00-5C90F1C4ABC4}"/>
              </a:ext>
            </a:extLst>
          </p:cNvPr>
          <p:cNvSpPr txBox="1"/>
          <p:nvPr/>
        </p:nvSpPr>
        <p:spPr>
          <a:xfrm>
            <a:off x="8524569" y="610714"/>
            <a:ext cx="366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ПРОЕКТ  «ЧИСТЫЙ КАМПУС» 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СПО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91041AB-5B3D-4623-B6E3-868695DE7C00}"/>
              </a:ext>
            </a:extLst>
          </p:cNvPr>
          <p:cNvSpPr/>
          <p:nvPr/>
        </p:nvSpPr>
        <p:spPr>
          <a:xfrm>
            <a:off x="775354" y="1472551"/>
            <a:ext cx="75050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5B9BD5">
                    <a:lumMod val="75000"/>
                  </a:srgbClr>
                </a:solidFill>
              </a:rPr>
              <a:t>ЗАСЕЛЕНИЕ СТУДЕНТОВ  И ДАЛЬНЕЙШЕЕ ПРОЖИВАНИЕ (ОБЩИЕ ТРЕБОВАНИЯ)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4E1903C-0A32-41CF-A830-87FE4098DCA5}"/>
              </a:ext>
            </a:extLst>
          </p:cNvPr>
          <p:cNvSpPr/>
          <p:nvPr/>
        </p:nvSpPr>
        <p:spPr>
          <a:xfrm>
            <a:off x="805520" y="4139204"/>
            <a:ext cx="4206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ЗАСЕЛЕНИЕ В ОБЩЕЖИТИЯ ЖИТЕЛЕЙ  ДРУГИХ СУБЪЕКТОВ РФ  И СТРАН СНГ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9AFF578-3944-4D86-BC80-76AAA970C201}"/>
              </a:ext>
            </a:extLst>
          </p:cNvPr>
          <p:cNvSpPr/>
          <p:nvPr/>
        </p:nvSpPr>
        <p:spPr>
          <a:xfrm>
            <a:off x="6143321" y="4139231"/>
            <a:ext cx="5451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ОРГАНИЗАЦИЯ 2-НЕДЕЛЬНОЙ ИЗОЛЯЦИИ ДЛЯ ЖИТЕЛЕЙ ДРУГИХ СУБЪЕКТОВ РФ И СТРАН СНГ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8C03A1-BFED-4C24-8AC5-884CB191B840}"/>
              </a:ext>
            </a:extLst>
          </p:cNvPr>
          <p:cNvSpPr txBox="1"/>
          <p:nvPr/>
        </p:nvSpPr>
        <p:spPr>
          <a:xfrm>
            <a:off x="646728" y="522507"/>
            <a:ext cx="33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959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2421" y="579936"/>
            <a:ext cx="644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ОРГАНИЗАЦИЯ ПИТАНИЯ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59834" y="2062246"/>
            <a:ext cx="4065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График посещения </a:t>
            </a:r>
            <a:r>
              <a:rPr lang="ru-RU" sz="1600" dirty="0"/>
              <a:t>столовой группами в сопровождении преподавателя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74328" y="2105580"/>
            <a:ext cx="4780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Обеспечение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контроля обработки </a:t>
            </a:r>
            <a:r>
              <a:rPr lang="ru-RU" sz="1600" dirty="0"/>
              <a:t>с использованием моющих и дезинфицирующих средств</a:t>
            </a:r>
            <a:r>
              <a:rPr lang="ru-RU" sz="1600" b="1" dirty="0"/>
              <a:t>:</a:t>
            </a:r>
          </a:p>
          <a:p>
            <a:pPr marL="444500" indent="177800" algn="just">
              <a:buFont typeface="Arial" panose="020B0604020202020204" pitchFamily="34" charset="0"/>
              <a:buChar char="•"/>
            </a:pPr>
            <a:r>
              <a:rPr lang="ru-RU" sz="1600" b="1" dirty="0"/>
              <a:t>обеденных столов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до и после каждого</a:t>
            </a:r>
            <a:r>
              <a:rPr lang="ru-RU" sz="1600" b="1" dirty="0"/>
              <a:t> приема пищи</a:t>
            </a:r>
          </a:p>
          <a:p>
            <a:pPr marL="444500" indent="177800" algn="just">
              <a:buFont typeface="Arial" panose="020B0604020202020204" pitchFamily="34" charset="0"/>
              <a:buChar char="•"/>
            </a:pPr>
            <a:r>
              <a:rPr lang="ru-RU" sz="1600" dirty="0"/>
              <a:t>столовой и чайной посуды</a:t>
            </a:r>
          </a:p>
          <a:p>
            <a:pPr marL="444500" indent="177800" algn="just">
              <a:buFont typeface="Arial" panose="020B0604020202020204" pitchFamily="34" charset="0"/>
              <a:buChar char="•"/>
            </a:pPr>
            <a:r>
              <a:rPr lang="ru-RU" sz="1600" dirty="0"/>
              <a:t>столовых приборов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34891" y="4909460"/>
            <a:ext cx="4579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Организация питания с использованием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одноразовой посуды </a:t>
            </a:r>
            <a:r>
              <a:rPr lang="ru-RU" sz="1600" dirty="0"/>
              <a:t>в случае отсутствия моющих и дезинфицирующих средств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28931" y="4873153"/>
            <a:ext cx="4065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Обеспечение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контроля</a:t>
            </a:r>
            <a:r>
              <a:rPr lang="ru-RU" sz="1600" b="1" dirty="0"/>
              <a:t> </a:t>
            </a:r>
            <a:r>
              <a:rPr lang="ru-RU" sz="1600" dirty="0"/>
              <a:t>использования персоналом пищеблоков </a:t>
            </a:r>
            <a:r>
              <a:rPr lang="ru-RU" sz="1600" b="1" dirty="0"/>
              <a:t>СИЗ </a:t>
            </a:r>
            <a:r>
              <a:rPr lang="ru-RU" sz="1600" dirty="0"/>
              <a:t>(маски,  перчатки)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72531" y="3463476"/>
            <a:ext cx="4065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Усиление контроля за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обработкой рук </a:t>
            </a:r>
            <a:r>
              <a:rPr lang="ru-RU" sz="1600" b="1" dirty="0"/>
              <a:t>мылом</a:t>
            </a:r>
            <a:r>
              <a:rPr lang="ru-RU" sz="1600" dirty="0"/>
              <a:t> и/или кожным антисептиком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0BE3CFD-484A-4714-9103-3FB5E5D9E0B0}"/>
              </a:ext>
            </a:extLst>
          </p:cNvPr>
          <p:cNvSpPr/>
          <p:nvPr/>
        </p:nvSpPr>
        <p:spPr>
          <a:xfrm>
            <a:off x="8455741" y="428903"/>
            <a:ext cx="3942735" cy="747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E4A4872-2024-49AA-9DB0-5E45BDEFE5D1}"/>
              </a:ext>
            </a:extLst>
          </p:cNvPr>
          <p:cNvSpPr txBox="1"/>
          <p:nvPr/>
        </p:nvSpPr>
        <p:spPr>
          <a:xfrm>
            <a:off x="8524569" y="610714"/>
            <a:ext cx="366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ПРОЕКТ  «ЧИСТЫЙ КАМПУС» 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СПО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6C57F236-217A-46BB-A0C2-2689DDD74C1C}"/>
              </a:ext>
            </a:extLst>
          </p:cNvPr>
          <p:cNvGrpSpPr/>
          <p:nvPr/>
        </p:nvGrpSpPr>
        <p:grpSpPr>
          <a:xfrm>
            <a:off x="989995" y="1427635"/>
            <a:ext cx="357487" cy="523220"/>
            <a:chOff x="444617" y="4098054"/>
            <a:chExt cx="357487" cy="523220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1EFFE1F7-FBB3-4DDF-AD21-8936E64306F7}"/>
                </a:ext>
              </a:extLst>
            </p:cNvPr>
            <p:cNvSpPr/>
            <p:nvPr/>
          </p:nvSpPr>
          <p:spPr>
            <a:xfrm>
              <a:off x="444617" y="4195585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A62473F-69ED-4E7E-9733-E848E9E5B660}"/>
                </a:ext>
              </a:extLst>
            </p:cNvPr>
            <p:cNvSpPr txBox="1"/>
            <p:nvPr/>
          </p:nvSpPr>
          <p:spPr>
            <a:xfrm flipH="1">
              <a:off x="444618" y="4098054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1</a:t>
              </a:r>
            </a:p>
          </p:txBody>
        </p:sp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845F58C4-5A74-4A59-AF3B-B08CF0704007}"/>
              </a:ext>
            </a:extLst>
          </p:cNvPr>
          <p:cNvSpPr/>
          <p:nvPr/>
        </p:nvSpPr>
        <p:spPr>
          <a:xfrm>
            <a:off x="1617373" y="522765"/>
            <a:ext cx="89183" cy="467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D37DD317-B804-4462-AA44-2ECB87BFDB4A}"/>
              </a:ext>
            </a:extLst>
          </p:cNvPr>
          <p:cNvGrpSpPr/>
          <p:nvPr/>
        </p:nvGrpSpPr>
        <p:grpSpPr>
          <a:xfrm>
            <a:off x="1024366" y="2880739"/>
            <a:ext cx="357487" cy="523220"/>
            <a:chOff x="444617" y="4098054"/>
            <a:chExt cx="357487" cy="523220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08E56241-79A1-4A81-A52C-4C2B28F77E6F}"/>
                </a:ext>
              </a:extLst>
            </p:cNvPr>
            <p:cNvSpPr/>
            <p:nvPr/>
          </p:nvSpPr>
          <p:spPr>
            <a:xfrm>
              <a:off x="444617" y="4195585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8D7790E-8BAD-4F08-80DA-238C96B10E9A}"/>
                </a:ext>
              </a:extLst>
            </p:cNvPr>
            <p:cNvSpPr txBox="1"/>
            <p:nvPr/>
          </p:nvSpPr>
          <p:spPr>
            <a:xfrm flipH="1">
              <a:off x="444618" y="4098054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2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E14C0F85-D349-4DF4-A9ED-283E5575B48C}"/>
              </a:ext>
            </a:extLst>
          </p:cNvPr>
          <p:cNvGrpSpPr/>
          <p:nvPr/>
        </p:nvGrpSpPr>
        <p:grpSpPr>
          <a:xfrm>
            <a:off x="1068957" y="4272210"/>
            <a:ext cx="357487" cy="523220"/>
            <a:chOff x="444617" y="4098054"/>
            <a:chExt cx="357487" cy="523220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EFCFF6FB-E979-4FCB-8229-DE7D1D6CBB99}"/>
                </a:ext>
              </a:extLst>
            </p:cNvPr>
            <p:cNvSpPr/>
            <p:nvPr/>
          </p:nvSpPr>
          <p:spPr>
            <a:xfrm>
              <a:off x="444617" y="4195585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82115DD-08CF-4822-B957-9FE46D5262CB}"/>
                </a:ext>
              </a:extLst>
            </p:cNvPr>
            <p:cNvSpPr txBox="1"/>
            <p:nvPr/>
          </p:nvSpPr>
          <p:spPr>
            <a:xfrm flipH="1">
              <a:off x="444618" y="4098054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3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C0C638B0-4F6E-47DC-B64C-E6D1334A25A7}"/>
              </a:ext>
            </a:extLst>
          </p:cNvPr>
          <p:cNvGrpSpPr/>
          <p:nvPr/>
        </p:nvGrpSpPr>
        <p:grpSpPr>
          <a:xfrm>
            <a:off x="6212428" y="1427635"/>
            <a:ext cx="357487" cy="523220"/>
            <a:chOff x="444617" y="4098054"/>
            <a:chExt cx="357487" cy="523220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54847E05-A667-4CCF-8992-CC316A96301B}"/>
                </a:ext>
              </a:extLst>
            </p:cNvPr>
            <p:cNvSpPr/>
            <p:nvPr/>
          </p:nvSpPr>
          <p:spPr>
            <a:xfrm>
              <a:off x="444617" y="4195585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FAB3A92-ED8D-44AB-A2E1-2D5A85BB9F22}"/>
                </a:ext>
              </a:extLst>
            </p:cNvPr>
            <p:cNvSpPr txBox="1"/>
            <p:nvPr/>
          </p:nvSpPr>
          <p:spPr>
            <a:xfrm flipH="1">
              <a:off x="444618" y="4098054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4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1DB9EE5E-554D-4B82-B117-3ED344A970CF}"/>
              </a:ext>
            </a:extLst>
          </p:cNvPr>
          <p:cNvGrpSpPr/>
          <p:nvPr/>
        </p:nvGrpSpPr>
        <p:grpSpPr>
          <a:xfrm>
            <a:off x="6234891" y="4253042"/>
            <a:ext cx="357487" cy="523220"/>
            <a:chOff x="444617" y="4098054"/>
            <a:chExt cx="357487" cy="523220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9B006373-CE03-4A6F-95AA-9F350FA1F871}"/>
                </a:ext>
              </a:extLst>
            </p:cNvPr>
            <p:cNvSpPr/>
            <p:nvPr/>
          </p:nvSpPr>
          <p:spPr>
            <a:xfrm>
              <a:off x="444617" y="4195585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05F3F1B-3ADC-4762-89E9-327F0494CD79}"/>
                </a:ext>
              </a:extLst>
            </p:cNvPr>
            <p:cNvSpPr txBox="1"/>
            <p:nvPr/>
          </p:nvSpPr>
          <p:spPr>
            <a:xfrm flipH="1">
              <a:off x="444618" y="4098054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5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25330F1-F3B4-4106-827A-93671946434D}"/>
              </a:ext>
            </a:extLst>
          </p:cNvPr>
          <p:cNvSpPr txBox="1"/>
          <p:nvPr/>
        </p:nvSpPr>
        <p:spPr>
          <a:xfrm>
            <a:off x="1225573" y="467483"/>
            <a:ext cx="33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8211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7019" y="149489"/>
            <a:ext cx="109051" cy="4160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2375" y="1929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ОРГАНИЗАЦИЯ ВОСПИТАТЕЛЬНОГО ПРОЦЕССА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6676459" y="656711"/>
            <a:ext cx="5197020" cy="342831"/>
            <a:chOff x="6666270" y="1016451"/>
            <a:chExt cx="5197020" cy="34283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666271" y="1056564"/>
              <a:ext cx="5197019" cy="3027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666270" y="1016451"/>
              <a:ext cx="519701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  <a:effectLst/>
                  <a:ea typeface="PT Astra Serif" charset="0"/>
                  <a:cs typeface="PT Astra Serif" charset="0"/>
                </a:rPr>
                <a:t>ЛОКАЛЬНЫЕ МЕРЫ (НА БАЗЕ ПОО)</a:t>
              </a:r>
              <a:endParaRPr lang="ru-RU" sz="1600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00320" y="698966"/>
            <a:ext cx="5772387" cy="338554"/>
            <a:chOff x="390131" y="1058706"/>
            <a:chExt cx="5772387" cy="33855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0131" y="1072426"/>
              <a:ext cx="5764863" cy="292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18414" y="1058706"/>
              <a:ext cx="57441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  <a:effectLst/>
                  <a:ea typeface="PT Astra Serif" charset="0"/>
                  <a:cs typeface="PT Astra Serif" charset="0"/>
                </a:rPr>
                <a:t>РЕГИОНАЛЬНЫЕ МЕРЫ (ОГБУДПО «РЦРПК»)</a:t>
              </a:r>
              <a:endParaRPr lang="ru-RU" sz="1600" b="1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74808" y="1001443"/>
            <a:ext cx="5889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PT Astra Serif" charset="0"/>
                <a:cs typeface="PT Astra Serif" charset="0"/>
              </a:rPr>
              <a:t>Выявление </a:t>
            </a:r>
            <a:r>
              <a:rPr lang="ru-RU" sz="1200" b="1" dirty="0">
                <a:solidFill>
                  <a:srgbClr val="000000"/>
                </a:solidFill>
                <a:ea typeface="PT Astra Serif" charset="0"/>
                <a:cs typeface="PT Astra Serif" charset="0"/>
              </a:rPr>
              <a:t>лучших проектов ПОО</a:t>
            </a:r>
            <a:r>
              <a:rPr lang="en-US" sz="1200" b="1" dirty="0">
                <a:solidFill>
                  <a:srgbClr val="000000"/>
                </a:solidFill>
                <a:ea typeface="PT Astra Serif" charset="0"/>
                <a:cs typeface="PT Astra Serif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a typeface="PT Astra Serif" charset="0"/>
                <a:cs typeface="PT Astra Serif" charset="0"/>
              </a:rPr>
              <a:t>(</a:t>
            </a:r>
            <a:r>
              <a:rPr lang="ru-RU" sz="1200" dirty="0">
                <a:solidFill>
                  <a:srgbClr val="000000"/>
                </a:solidFill>
                <a:ea typeface="PT Astra Serif" charset="0"/>
                <a:cs typeface="PT Astra Serif" charset="0"/>
              </a:rPr>
              <a:t>конкурс, экспертиза, тиражирование и т.д.)</a:t>
            </a:r>
            <a:endParaRPr lang="en-US" sz="1200" dirty="0">
              <a:solidFill>
                <a:srgbClr val="000000"/>
              </a:solidFill>
              <a:ea typeface="PT Astra Serif" charset="0"/>
              <a:cs typeface="PT Astra Serif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PT Astra Serif" charset="0"/>
                <a:cs typeface="PT Astra Serif" charset="0"/>
              </a:rPr>
              <a:t>Внедрение эффективных форм реализации </a:t>
            </a:r>
            <a:r>
              <a:rPr lang="ru-RU" sz="1200" b="1" dirty="0">
                <a:solidFill>
                  <a:srgbClr val="000000"/>
                </a:solidFill>
                <a:ea typeface="PT Astra Serif" charset="0"/>
                <a:cs typeface="PT Astra Serif" charset="0"/>
              </a:rPr>
              <a:t>социально-профилактической деятельности воспитательных отделов ПОО</a:t>
            </a:r>
            <a:r>
              <a:rPr lang="ru-RU" sz="1200" dirty="0">
                <a:solidFill>
                  <a:srgbClr val="000000"/>
                </a:solidFill>
                <a:ea typeface="PT Astra Serif" charset="0"/>
                <a:cs typeface="PT Astra Serif" charset="0"/>
              </a:rPr>
              <a:t>.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76460" y="974513"/>
            <a:ext cx="5324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ea typeface="PT Astra Serif" charset="0"/>
                <a:cs typeface="PT Astra Serif" charset="0"/>
              </a:rPr>
              <a:t>Участие в конкурсе воспитательных и образовательных проектов (региональный и федеральный уровни)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a typeface="PT Astra Serif" charset="0"/>
              </a:rPr>
              <a:t>Реализация лучших проектов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4807" y="1569580"/>
            <a:ext cx="11498671" cy="295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936167" y="1561862"/>
            <a:ext cx="8129602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/>
                <a:ea typeface="PT Astra Serif" charset="0"/>
                <a:cs typeface="PT Astra Serif" charset="0"/>
              </a:rPr>
              <a:t>ФЛАГМАНСКИЕ ПРОГРАММЫ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25222"/>
              </p:ext>
            </p:extLst>
          </p:nvPr>
        </p:nvGraphicFramePr>
        <p:xfrm>
          <a:off x="379441" y="1853753"/>
          <a:ext cx="11749060" cy="373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042">
                  <a:extLst>
                    <a:ext uri="{9D8B030D-6E8A-4147-A177-3AD203B41FA5}">
                      <a16:colId xmlns:a16="http://schemas.microsoft.com/office/drawing/2014/main" xmlns="" val="3580390797"/>
                    </a:ext>
                  </a:extLst>
                </a:gridCol>
                <a:gridCol w="3601496">
                  <a:extLst>
                    <a:ext uri="{9D8B030D-6E8A-4147-A177-3AD203B41FA5}">
                      <a16:colId xmlns:a16="http://schemas.microsoft.com/office/drawing/2014/main" xmlns="" val="329626648"/>
                    </a:ext>
                  </a:extLst>
                </a:gridCol>
                <a:gridCol w="6641522">
                  <a:extLst>
                    <a:ext uri="{9D8B030D-6E8A-4147-A177-3AD203B41FA5}">
                      <a16:colId xmlns:a16="http://schemas.microsoft.com/office/drawing/2014/main" xmlns="" val="1417937448"/>
                    </a:ext>
                  </a:extLst>
                </a:gridCol>
              </a:tblGrid>
              <a:tr h="15791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T Astra Serif" charset="0"/>
                          <a:cs typeface="PT Astra Serif" charset="0"/>
                        </a:rPr>
                        <a:t>ВОЛОНТЕРСКАЯ ЛИГА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PT Astra Serif" charset="0"/>
                          <a:cs typeface="PT Astra Serif" charset="0"/>
                        </a:rPr>
                        <a:t>«Социальное добровольчество»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Реализация «мини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проектов» по оказанию адресной помощи населению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55947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«Медиа – добровольчество»</a:t>
                      </a:r>
                    </a:p>
                  </a:txBody>
                  <a:tcPr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Обучение координаторов волонтерских организаций ПОО по оказанию медиа-сопровождения для студентов (цифровая грамотность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и </a:t>
                      </a:r>
                      <a:r>
                        <a:rPr lang="ru-RU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т.д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0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T Astra Serif" charset="0"/>
                          <a:cs typeface="PT Astra Serif" charset="0"/>
                        </a:rPr>
                        <a:t>СПЕЦИАЛИСТЫ БУДУЩЕГО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«Школа предпринимательских навыков 2020»</a:t>
                      </a:r>
                    </a:p>
                  </a:txBody>
                  <a:tcP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Онлайн-уроки для бизнес команд и организация консультаций с бизнес тренером по проектам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Оценка экспертами в сфере бизнеса проектов (расширение географии привлечения экспертов)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Очные встречи для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реализации бизнес проектов («Мой бизнес»)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1296968"/>
                  </a:ext>
                </a:extLst>
              </a:tr>
              <a:tr h="208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T Astra Serif" charset="0"/>
                          <a:cs typeface="PT Astra Serif" charset="0"/>
                        </a:rPr>
                        <a:t>ТВОРЧЕСТВО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«Творческие коллективы» </a:t>
                      </a:r>
                    </a:p>
                  </a:txBody>
                  <a:tcP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Выявление творческих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способностей у студентов, отбор для региональных мероприятий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Занятие малыми творческими группами (вовлечение наибольшего количества педагогов и студентов)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54862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«Студенческая весна СПО» в осеннем семестре </a:t>
                      </a:r>
                    </a:p>
                  </a:txBody>
                  <a:tcPr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897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T Astra Serif" charset="0"/>
                          <a:cs typeface="PT Astra Serif" charset="0"/>
                        </a:rPr>
                        <a:t>СТУДЕНЧЕСКОЕ САМОУПРАВЛЕНИЕ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«Диалог с директором»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«Отчетно-выборные конференции»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«Институт наставников» </a:t>
                      </a:r>
                    </a:p>
                  </a:txBody>
                  <a:tcP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Вовлечение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большего числа студентов в ученическое самоуправление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Внедрение института наставничества «студент-студент» во всех ПОО региона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879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T Astra Serif" charset="0"/>
                          <a:cs typeface="PT Astra Serif" charset="0"/>
                        </a:rPr>
                        <a:t>ПАТРИОТИЧЕСКИЙ ЦЕНТР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Движение «</a:t>
                      </a:r>
                      <a:r>
                        <a:rPr lang="ru-RU" sz="13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Юнармия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«Спорт СПО»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«Музей дома»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«Военно-спортивная подготовка»</a:t>
                      </a:r>
                    </a:p>
                  </a:txBody>
                  <a:tcP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Внедрение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единых форматов работы военно-патриотических клубов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Популяризация деятельности клубов (вовлечение большего числа студентов)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Популяризация спорта и здорового образа жизни в студенческой среде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Видео-экскурсии по музеем ПОО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Занятие малыми группами по военно-спортивной подготовке</a:t>
                      </a:r>
                    </a:p>
                  </a:txBody>
                  <a:tcP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3380958"/>
                  </a:ext>
                </a:extLst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372878" y="5633166"/>
            <a:ext cx="11498671" cy="295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380340" y="5608279"/>
            <a:ext cx="8129602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/>
                <a:ea typeface="PT Astra Serif" charset="0"/>
                <a:cs typeface="PT Astra Serif" charset="0"/>
              </a:rPr>
              <a:t>МЕХАНИЗМЫ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39396"/>
              </p:ext>
            </p:extLst>
          </p:nvPr>
        </p:nvGraphicFramePr>
        <p:xfrm>
          <a:off x="445347" y="5916542"/>
          <a:ext cx="1143967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9836">
                  <a:extLst>
                    <a:ext uri="{9D8B030D-6E8A-4147-A177-3AD203B41FA5}">
                      <a16:colId xmlns:a16="http://schemas.microsoft.com/office/drawing/2014/main" xmlns="" val="3101344112"/>
                    </a:ext>
                  </a:extLst>
                </a:gridCol>
                <a:gridCol w="5719836">
                  <a:extLst>
                    <a:ext uri="{9D8B030D-6E8A-4147-A177-3AD203B41FA5}">
                      <a16:colId xmlns:a16="http://schemas.microsoft.com/office/drawing/2014/main" xmlns="" val="217847634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3578225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Освещение в СМИ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лучших региональных практик и их тиражирование</a:t>
                      </a:r>
                    </a:p>
                    <a:p>
                      <a:pPr marL="3578225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Внедрение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онлайн форматов в организацию воспитательного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процесса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551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Создание </a:t>
                      </a:r>
                      <a:r>
                        <a:rPr lang="ru-RU" sz="1200" b="1" dirty="0"/>
                        <a:t>онлайн навигатора </a:t>
                      </a:r>
                      <a:r>
                        <a:rPr lang="ru-RU" sz="1200" dirty="0"/>
                        <a:t>дистанционной воспитательной работы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 Организация </a:t>
                      </a:r>
                      <a:r>
                        <a:rPr lang="ru-RU" sz="1200" b="1" dirty="0"/>
                        <a:t>«Горячей линия социальной и психологической помощи»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0260453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A4987C1-2DFD-481C-AB39-40F9F5407BCD}"/>
              </a:ext>
            </a:extLst>
          </p:cNvPr>
          <p:cNvGrpSpPr/>
          <p:nvPr/>
        </p:nvGrpSpPr>
        <p:grpSpPr>
          <a:xfrm>
            <a:off x="8465930" y="12360"/>
            <a:ext cx="3736259" cy="651505"/>
            <a:chOff x="8455741" y="-40997"/>
            <a:chExt cx="3736259" cy="651505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D78CCEF8-26A8-43F5-9885-A70F089E7F7D}"/>
                </a:ext>
              </a:extLst>
            </p:cNvPr>
            <p:cNvSpPr/>
            <p:nvPr/>
          </p:nvSpPr>
          <p:spPr>
            <a:xfrm>
              <a:off x="8455741" y="-40997"/>
              <a:ext cx="3736259" cy="6515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A26F4C1-CAB0-46F7-8AAF-FCECCBAEA149}"/>
                </a:ext>
              </a:extLst>
            </p:cNvPr>
            <p:cNvSpPr txBox="1"/>
            <p:nvPr/>
          </p:nvSpPr>
          <p:spPr>
            <a:xfrm>
              <a:off x="8524569" y="140814"/>
              <a:ext cx="36674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ПРОЕКТ  «ЧИСТЫЙ КАМПУС» - 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СПО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27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56813" y="608970"/>
            <a:ext cx="5136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УПРАВЛЕНИЕ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3162" y="1346756"/>
            <a:ext cx="5405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Изменение в организации работы </a:t>
            </a:r>
            <a:r>
              <a:rPr lang="ru-RU" sz="1600" b="1" dirty="0"/>
              <a:t>управленческой команды </a:t>
            </a:r>
            <a:r>
              <a:rPr lang="ru-RU" sz="1600" dirty="0"/>
              <a:t>ПОО (разделение функционала, удаленный документооборот и т.п.).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2345" y="6238974"/>
            <a:ext cx="5798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Учет возросшей нагрузки на преподавателей.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53211" y="4088660"/>
            <a:ext cx="1734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ПРЕПОДАВАТЕЛИ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6032146" y="4452089"/>
            <a:ext cx="5929454" cy="42824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Развитие у студентов навыков самоорганизации (элективные курсы, проектная деятельность, работа на цифровых платформах).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7875412" y="4128033"/>
            <a:ext cx="2406122" cy="337389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СТУДЕНТЫ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924880" y="2368315"/>
            <a:ext cx="6092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Создание </a:t>
            </a:r>
            <a:r>
              <a:rPr lang="ru-RU" sz="1600" b="1" dirty="0"/>
              <a:t>базы технологических решений </a:t>
            </a:r>
            <a:r>
              <a:rPr lang="ru-RU" sz="1600" dirty="0"/>
              <a:t>для реализации образовательного процесса (рабочие места, цифровые платформы, облачные технологии и т.д.).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3161" y="2148764"/>
            <a:ext cx="5354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Мероприятия по повышению ответственности сотрудников и студентов по соблюдению </a:t>
            </a:r>
            <a:r>
              <a:rPr lang="ru-RU" sz="1600" b="1" dirty="0"/>
              <a:t>санитарно- эпидемиологических норм и правил личной гигиены</a:t>
            </a:r>
            <a:r>
              <a:rPr lang="ru-RU" sz="1600" dirty="0"/>
              <a:t>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924880" y="1361287"/>
            <a:ext cx="6092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/>
              <a:t>Создание регламентов и Интернет-ресурсов  </a:t>
            </a:r>
            <a:r>
              <a:rPr lang="ru-RU" sz="1600" dirty="0"/>
              <a:t>(инструктаж, тренинг, предупредительные плакаты и т.п.) для выбора обязательных действий при проведении мероприятий (занятие, учебная практика, заседание педагогического совета и т.п.).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62345" y="4319874"/>
            <a:ext cx="5278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Система </a:t>
            </a:r>
            <a:r>
              <a:rPr lang="ru-RU" sz="1600" b="1" dirty="0"/>
              <a:t>поощрения и мотивации </a:t>
            </a:r>
            <a:r>
              <a:rPr lang="ru-RU" sz="1600" dirty="0"/>
              <a:t>педагогов, активно включающихся в проектирование и использование цифровых ресурсов, стимулирование роста методической квалификации преподавателей.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62345" y="5438498"/>
            <a:ext cx="5278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/>
              <a:t>Повышение квалификации и переподготовка </a:t>
            </a:r>
            <a:r>
              <a:rPr lang="ru-RU" sz="1600" dirty="0"/>
              <a:t>для внедрения новых форматов и технологий (особое значение практическим навыкам).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032146" y="5229794"/>
            <a:ext cx="5985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Урегулирование запроса на снижение оплаты обучения при реализации образования в дистанционном формате.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514949" y="581121"/>
            <a:ext cx="89183" cy="467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4795910" y="979880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АДМИНИСТРАЦИЯ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21F2185-27FA-4F8F-A08B-3D85174D46CD}"/>
              </a:ext>
            </a:extLst>
          </p:cNvPr>
          <p:cNvSpPr/>
          <p:nvPr/>
        </p:nvSpPr>
        <p:spPr>
          <a:xfrm>
            <a:off x="8249265" y="428903"/>
            <a:ext cx="3942735" cy="747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46ED9DF-6657-4320-8E31-7CBBE2F1202B}"/>
              </a:ext>
            </a:extLst>
          </p:cNvPr>
          <p:cNvSpPr txBox="1"/>
          <p:nvPr/>
        </p:nvSpPr>
        <p:spPr>
          <a:xfrm>
            <a:off x="8524569" y="610714"/>
            <a:ext cx="366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ПРОЕКТ  «ЧИСТЫЙ КАМПУС» 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СПО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7B94B6D2-D0AD-433B-885E-96B1F7405342}"/>
              </a:ext>
            </a:extLst>
          </p:cNvPr>
          <p:cNvSpPr/>
          <p:nvPr/>
        </p:nvSpPr>
        <p:spPr>
          <a:xfrm>
            <a:off x="317226" y="3175276"/>
            <a:ext cx="11644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НАЗНАЧЕНИЕ ОТВЕТСТВЕННЫХ: </a:t>
            </a:r>
          </a:p>
          <a:p>
            <a:pPr marL="177800" indent="163513" algn="just">
              <a:buFont typeface="Arial" panose="020B0604020202020204" pitchFamily="34" charset="0"/>
              <a:buChar char="•"/>
            </a:pPr>
            <a:r>
              <a:rPr lang="ru-RU" sz="1600" dirty="0"/>
              <a:t>за организацию и внутренний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контроль</a:t>
            </a:r>
            <a:r>
              <a:rPr lang="ru-RU" sz="1600" b="1" dirty="0"/>
              <a:t> </a:t>
            </a:r>
            <a:r>
              <a:rPr lang="ru-RU" sz="1600" dirty="0"/>
              <a:t>соблюдения санитарно-эпидемиологического режима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организации</a:t>
            </a:r>
            <a:r>
              <a:rPr lang="ru-RU" sz="1600" dirty="0"/>
              <a:t>;</a:t>
            </a:r>
          </a:p>
          <a:p>
            <a:pPr marL="177800" indent="163513" algn="just">
              <a:buFont typeface="Arial" panose="020B0604020202020204" pitchFamily="34" charset="0"/>
              <a:buChar char="•"/>
            </a:pPr>
            <a:r>
              <a:rPr lang="ru-RU" sz="1600" dirty="0"/>
              <a:t>за организацию внешнего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контроля</a:t>
            </a:r>
            <a:r>
              <a:rPr lang="ru-RU" sz="1600" b="1" dirty="0"/>
              <a:t> </a:t>
            </a:r>
            <a:r>
              <a:rPr lang="ru-RU" sz="1600" dirty="0"/>
              <a:t>за</a:t>
            </a:r>
            <a:r>
              <a:rPr lang="ru-RU" sz="1600" b="1" dirty="0"/>
              <a:t> </a:t>
            </a:r>
            <a:r>
              <a:rPr lang="ru-RU" sz="1600" dirty="0"/>
              <a:t>соблюдением санитарно-эпидемиологического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режима</a:t>
            </a:r>
            <a:r>
              <a:rPr lang="ru-RU" sz="1600" dirty="0"/>
              <a:t>. 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E3721D2E-E5DF-418C-9825-5E02B62BD5A3}"/>
              </a:ext>
            </a:extLst>
          </p:cNvPr>
          <p:cNvSpPr/>
          <p:nvPr/>
        </p:nvSpPr>
        <p:spPr>
          <a:xfrm>
            <a:off x="317226" y="3175276"/>
            <a:ext cx="11700308" cy="9394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94CCD4B-C537-4964-8249-FA863CD6C9E7}"/>
              </a:ext>
            </a:extLst>
          </p:cNvPr>
          <p:cNvSpPr txBox="1"/>
          <p:nvPr/>
        </p:nvSpPr>
        <p:spPr>
          <a:xfrm>
            <a:off x="1102408" y="544748"/>
            <a:ext cx="33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9271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21092" y="432380"/>
            <a:ext cx="350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ЧЕК – ЛИСТ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7085" y="412880"/>
            <a:ext cx="89183" cy="467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Изображение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39" y="1163510"/>
            <a:ext cx="1108047" cy="747598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53344" y="1568862"/>
            <a:ext cx="5993456" cy="124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Проведение термометрии (студенты, работники)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Наличие журналов по  термометрии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Наличие </a:t>
            </a:r>
            <a:r>
              <a:rPr lang="ru-RU" sz="1600" dirty="0" err="1"/>
              <a:t>дез.средств</a:t>
            </a:r>
            <a:r>
              <a:rPr lang="ru-RU" sz="1600" dirty="0"/>
              <a:t> для обработки рук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Наличие разметки для социальной дистанции 1,5 м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Наличие запасного выхода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6713" y="1252018"/>
            <a:ext cx="1986185" cy="25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ВХОДНАЯ ГРУППА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69898" y="981628"/>
            <a:ext cx="357487" cy="523220"/>
            <a:chOff x="911977" y="3067325"/>
            <a:chExt cx="357487" cy="52322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11977" y="3127683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911978" y="3067325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1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51038" y="2956254"/>
            <a:ext cx="357487" cy="523220"/>
            <a:chOff x="911977" y="3067325"/>
            <a:chExt cx="357487" cy="523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911977" y="3127683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911978" y="3067325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2</a:t>
              </a: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169898" y="3412832"/>
            <a:ext cx="6022814" cy="3295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расписания для проведения занятий </a:t>
            </a:r>
          </a:p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</a:t>
            </a:r>
            <a:r>
              <a:rPr lang="ru-RU" sz="1600" dirty="0" err="1">
                <a:solidFill>
                  <a:schemeClr val="tx1"/>
                </a:solidFill>
              </a:rPr>
              <a:t>рециркуляторов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СИЗ (маски, </a:t>
            </a:r>
            <a:r>
              <a:rPr lang="ru-RU" sz="1600" dirty="0" err="1">
                <a:solidFill>
                  <a:schemeClr val="tx1"/>
                </a:solidFill>
              </a:rPr>
              <a:t>дез.средства</a:t>
            </a:r>
            <a:r>
              <a:rPr lang="ru-RU" sz="1600" dirty="0">
                <a:solidFill>
                  <a:schemeClr val="tx1"/>
                </a:solidFill>
              </a:rPr>
              <a:t> для обработки рук)</a:t>
            </a:r>
          </a:p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Закрепление аудиторий за группами</a:t>
            </a:r>
          </a:p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разметки для социальной дистанции 1,5 м в местах общего пользования</a:t>
            </a:r>
          </a:p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одной из платформ для ведения образовательного процесса </a:t>
            </a:r>
            <a:r>
              <a:rPr lang="en-US" sz="1600" dirty="0">
                <a:solidFill>
                  <a:schemeClr val="tx1"/>
                </a:solidFill>
              </a:rPr>
              <a:t>Moodle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Дневник.ру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рабочего места преподавателя для ведения образовательного процесса в дистанционном формате</a:t>
            </a:r>
          </a:p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рабочего места студента для обеспечения индивидуального подхода обучения в дистанционном формате</a:t>
            </a:r>
          </a:p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графика обработки помещений (журнал)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9789" y="3055422"/>
            <a:ext cx="3192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ОБРАЗОВАТЕЛЬНЫЙ ПРОЦЕСС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92711" y="1560148"/>
            <a:ext cx="5774876" cy="2269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графика питания</a:t>
            </a:r>
          </a:p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</a:t>
            </a:r>
            <a:r>
              <a:rPr lang="ru-RU" sz="1600" dirty="0" err="1">
                <a:solidFill>
                  <a:schemeClr val="tx1"/>
                </a:solidFill>
              </a:rPr>
              <a:t>дез.средств</a:t>
            </a:r>
            <a:r>
              <a:rPr lang="ru-RU" sz="1600" dirty="0">
                <a:solidFill>
                  <a:schemeClr val="tx1"/>
                </a:solidFill>
              </a:rPr>
              <a:t> для обработки рук</a:t>
            </a:r>
          </a:p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разметки для социальной дистанции 1,5 м</a:t>
            </a:r>
          </a:p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СИЗ для персонала столовой </a:t>
            </a:r>
          </a:p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графика обработки помещения (журнал)</a:t>
            </a:r>
          </a:p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средств для обработки помещений и мытья посуды и их запас</a:t>
            </a:r>
          </a:p>
          <a:p>
            <a:pPr marL="2857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одноразовой </a:t>
            </a:r>
            <a:r>
              <a:rPr lang="ru-RU" sz="1400" dirty="0">
                <a:solidFill>
                  <a:schemeClr val="tx1"/>
                </a:solidFill>
              </a:rPr>
              <a:t>посуды при отсутствии возможности ее обработки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6233746" y="4275303"/>
            <a:ext cx="5810531" cy="227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Проведение термометрии студентов 2 раза в день (журнал)</a:t>
            </a:r>
          </a:p>
          <a:p>
            <a:pPr marL="342900" indent="-34290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Проведение термометрии персонала (журнал)</a:t>
            </a:r>
          </a:p>
          <a:p>
            <a:pPr marL="342900" indent="-34290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Организация пропускного режима (журнал)</a:t>
            </a:r>
          </a:p>
          <a:p>
            <a:pPr marL="342900" indent="-34290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</a:t>
            </a:r>
            <a:r>
              <a:rPr lang="ru-RU" sz="1600" dirty="0" err="1">
                <a:solidFill>
                  <a:schemeClr val="tx1"/>
                </a:solidFill>
              </a:rPr>
              <a:t>дез.средств</a:t>
            </a:r>
            <a:r>
              <a:rPr lang="ru-RU" sz="1600" dirty="0">
                <a:solidFill>
                  <a:schemeClr val="tx1"/>
                </a:solidFill>
              </a:rPr>
              <a:t> для обработки рук на входе и этажах</a:t>
            </a:r>
          </a:p>
          <a:p>
            <a:pPr marL="342900" indent="-34290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графика обработки мест общего пользования (журнал)</a:t>
            </a:r>
          </a:p>
          <a:p>
            <a:pPr marL="342900" indent="-34290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Контроль за санитарным состоянием комнат (журнал)</a:t>
            </a:r>
          </a:p>
          <a:p>
            <a:pPr marL="342900" indent="-34290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средств для обработки мест общего пользования и их запас</a:t>
            </a:r>
          </a:p>
          <a:p>
            <a:pPr marL="342900" indent="-34290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Наличие изоляторов студентов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192277" y="1077350"/>
            <a:ext cx="357487" cy="523220"/>
            <a:chOff x="911977" y="3067325"/>
            <a:chExt cx="357487" cy="52322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911977" y="3127683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911978" y="3067325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3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549764" y="1221765"/>
            <a:ext cx="21074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СТОЛОВАЯ / БУФЕТ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91233" y="3852518"/>
            <a:ext cx="15135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ОБЩЕЖИТИЕ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233746" y="3789256"/>
            <a:ext cx="357487" cy="523220"/>
            <a:chOff x="911977" y="3067325"/>
            <a:chExt cx="357487" cy="52322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911977" y="3127683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911978" y="3067325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4</a:t>
              </a:r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B9C1B0D5-F5ED-4E59-8084-2F27AEBD26E6}"/>
              </a:ext>
            </a:extLst>
          </p:cNvPr>
          <p:cNvSpPr/>
          <p:nvPr/>
        </p:nvSpPr>
        <p:spPr>
          <a:xfrm>
            <a:off x="8455741" y="200303"/>
            <a:ext cx="3942735" cy="747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C7A413E-DCC9-494C-8F78-EF5B62562335}"/>
              </a:ext>
            </a:extLst>
          </p:cNvPr>
          <p:cNvSpPr txBox="1"/>
          <p:nvPr/>
        </p:nvSpPr>
        <p:spPr>
          <a:xfrm>
            <a:off x="8524569" y="382114"/>
            <a:ext cx="366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ПРОЕКТ  «ЧИСТЫЙ КАМПУС» 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СПО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4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95900" y="3163574"/>
            <a:ext cx="6896100" cy="1185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75"/>
            <a:ext cx="969684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5900" y="3417354"/>
            <a:ext cx="689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ПРОЕКТ «ЧИСТЫЙ КАМПУС-СПО»</a:t>
            </a:r>
          </a:p>
        </p:txBody>
      </p:sp>
      <p:pic>
        <p:nvPicPr>
          <p:cNvPr id="6" name="Picture 24" descr="Ð¢Ð¾Ð¼ÑÐºÐ°Ñ Ð¾Ð±Ð»Ð°ÑÑÑ, Ð³ÐµÑÐ± - Ð²ÐµÐºÑÐ¾ÑÐ½Ð¾Ðµ Ð¸Ð·Ð¾Ð±ÑÐ°Ð¶ÐµÐ½Ð¸Ðµ">
            <a:extLst>
              <a:ext uri="{FF2B5EF4-FFF2-40B4-BE49-F238E27FC236}">
                <a16:creationId xmlns:a16="http://schemas.microsoft.com/office/drawing/2014/main" xmlns="" id="{66817170-F9B6-4985-90FC-D0627EA9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166" y="214582"/>
            <a:ext cx="1315959" cy="122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06" y="32397"/>
            <a:ext cx="2459769" cy="17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3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31535" r="42039" b="37778"/>
          <a:stretch/>
        </p:blipFill>
        <p:spPr>
          <a:xfrm>
            <a:off x="288248" y="1848947"/>
            <a:ext cx="2686368" cy="17625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3337" y="5645799"/>
            <a:ext cx="1771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Организация </a:t>
            </a:r>
          </a:p>
          <a:p>
            <a:r>
              <a:rPr lang="ru-RU" sz="1500" dirty="0"/>
              <a:t>образовательного </a:t>
            </a:r>
          </a:p>
          <a:p>
            <a:r>
              <a:rPr lang="ru-RU" sz="1500" dirty="0"/>
              <a:t>процесса в ОО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6220" y="5612834"/>
            <a:ext cx="1682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Организация проживания обучающихся в интернате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45790" y="5609329"/>
            <a:ext cx="15504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Организации </a:t>
            </a:r>
          </a:p>
          <a:p>
            <a:r>
              <a:rPr lang="ru-RU" sz="1500" dirty="0"/>
              <a:t>питания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1244" y="4987398"/>
            <a:ext cx="33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1444" y="4982018"/>
            <a:ext cx="27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38307" y="4982018"/>
            <a:ext cx="33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5790" y="4982018"/>
            <a:ext cx="33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652" y="4564013"/>
            <a:ext cx="270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НАПРАВЛЕНИЯ ПРОЕКТА: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352296" y="5604855"/>
            <a:ext cx="1493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Мониторинг</a:t>
            </a:r>
          </a:p>
          <a:p>
            <a:r>
              <a:rPr lang="ru-RU" sz="1500" dirty="0"/>
              <a:t>(чек – лист)</a:t>
            </a:r>
          </a:p>
          <a:p>
            <a:endParaRPr lang="ru-RU" sz="1500" dirty="0"/>
          </a:p>
        </p:txBody>
      </p:sp>
      <p:sp>
        <p:nvSpPr>
          <p:cNvPr id="21" name="TextBox 20"/>
          <p:cNvSpPr txBox="1"/>
          <p:nvPr/>
        </p:nvSpPr>
        <p:spPr>
          <a:xfrm>
            <a:off x="8713553" y="4954722"/>
            <a:ext cx="33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8881521" y="237284"/>
            <a:ext cx="3310478" cy="607716"/>
            <a:chOff x="9374316" y="237284"/>
            <a:chExt cx="3212842" cy="60771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9374316" y="237284"/>
              <a:ext cx="3212842" cy="6077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44171" y="361109"/>
              <a:ext cx="31429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ПРОЕКТ «ЧИСТЫЙ КАМПУС-</a:t>
              </a:r>
              <a:r>
                <a:rPr lang="ru-RU" sz="1600" b="1" dirty="0">
                  <a:solidFill>
                    <a:srgbClr val="0070C0"/>
                  </a:solidFill>
                </a:rPr>
                <a:t>СПО</a:t>
              </a:r>
              <a:r>
                <a:rPr lang="ru-RU" sz="1600" b="1" dirty="0"/>
                <a:t>»</a:t>
              </a:r>
              <a:endParaRPr lang="ru-RU" sz="1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73950" y="5632596"/>
            <a:ext cx="24758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Организация противоэпидемического режима в ОО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83793" y="4946454"/>
            <a:ext cx="33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682848" y="5597146"/>
            <a:ext cx="15504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Управление</a:t>
            </a:r>
          </a:p>
          <a:p>
            <a:endParaRPr lang="ru-RU" sz="1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1109288"/>
            <a:ext cx="868679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Рекомендации Министерства Просвещения от 07 мая 2020 года № ГД-365/05 </a:t>
            </a:r>
            <a:r>
              <a:rPr lang="ru-RU" sz="1400" b="1" dirty="0"/>
              <a:t>«по организации образовательной деятельности в помещениях мастерских, лабораторий, учебно-производственных участков и на полигонах образовательных организаций, реализующих программы среднего профессионального образования, при проведении учебных занятий»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ru-RU" sz="1400" dirty="0">
                <a:solidFill>
                  <a:prstClr val="black"/>
                </a:solidFill>
              </a:rPr>
              <a:t>Письмо Федеральной службы по надзору в сфере защиты прав потребителей и благополучия человека от 08 мая 2020 года № 02/8900-2020-24</a:t>
            </a:r>
            <a:r>
              <a:rPr lang="ru-RU" sz="1400" b="1" dirty="0">
                <a:solidFill>
                  <a:prstClr val="black"/>
                </a:solidFill>
              </a:rPr>
              <a:t> « Рекомендации по организации работы образовательных организаций в условиях сохранения рисков распространения COVID-19»</a:t>
            </a:r>
            <a:endParaRPr lang="ru-RU" sz="1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Департамент профессионального образования Томской области:   </a:t>
            </a:r>
            <a:r>
              <a:rPr lang="ru-RU" sz="1400" b="1" dirty="0">
                <a:solidFill>
                  <a:prstClr val="black"/>
                </a:solidFill>
              </a:rPr>
              <a:t>Методические рекомендации по подготовке к новому  2020-2021 учебному году и организации образовательного процесса в профессиональных образовательных организациях, подведомственных Департаменту профессионального образования Томской области,    в 2020-2021 учебном году в условиях </a:t>
            </a:r>
            <a:r>
              <a:rPr lang="ru-RU" sz="1400" b="1" dirty="0" err="1">
                <a:solidFill>
                  <a:prstClr val="black"/>
                </a:solidFill>
              </a:rPr>
              <a:t>постCOVIDного</a:t>
            </a:r>
            <a:r>
              <a:rPr lang="ru-RU" sz="1400" b="1" dirty="0">
                <a:solidFill>
                  <a:prstClr val="black"/>
                </a:solidFill>
              </a:rPr>
              <a:t>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9628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55741" y="237283"/>
            <a:ext cx="3736259" cy="747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24569" y="419094"/>
            <a:ext cx="366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ПРОЕКТ  «ЧИСТЫЙ КАМПУС» 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СПО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231" y="5108897"/>
            <a:ext cx="1357593" cy="928110"/>
          </a:xfrm>
          <a:prstGeom prst="rect">
            <a:avLst/>
          </a:prstGeom>
        </p:spPr>
      </p:pic>
      <p:pic>
        <p:nvPicPr>
          <p:cNvPr id="9" name="Изображение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2" r="25077"/>
          <a:stretch/>
        </p:blipFill>
        <p:spPr>
          <a:xfrm>
            <a:off x="1259745" y="5011728"/>
            <a:ext cx="1554880" cy="15028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89538" y="1094838"/>
            <a:ext cx="854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Сценарии и модели организации  образовательного процесса в зависимости </a:t>
            </a:r>
          </a:p>
          <a:p>
            <a:r>
              <a:rPr lang="ru-RU" b="1" dirty="0"/>
              <a:t>от санитарно-эпидемиологической ситуации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00355" y="1068394"/>
            <a:ext cx="891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97615" y="2745229"/>
            <a:ext cx="3104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ОПТИМИСТИЧЕСКИЙ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589085" y="2611844"/>
            <a:ext cx="388568" cy="523220"/>
            <a:chOff x="481143" y="3703041"/>
            <a:chExt cx="388568" cy="52322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12224" y="3783723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481143" y="3703041"/>
              <a:ext cx="2386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1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149154" y="2617259"/>
            <a:ext cx="388095" cy="523220"/>
            <a:chOff x="4292620" y="3645910"/>
            <a:chExt cx="388095" cy="52322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323228" y="3730313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92620" y="3645910"/>
              <a:ext cx="16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2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36435" y="3334540"/>
            <a:ext cx="3406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Организация образовательного процесса осуществляется в </a:t>
            </a:r>
            <a:r>
              <a:rPr lang="ru-RU" sz="1600" b="1" dirty="0"/>
              <a:t>очном формате с выполнением требований по нераспространению новой </a:t>
            </a:r>
            <a:r>
              <a:rPr lang="ru-RU" sz="1600" b="1" dirty="0" err="1"/>
              <a:t>коронавирусной</a:t>
            </a:r>
            <a:r>
              <a:rPr lang="ru-RU" sz="1600" b="1" dirty="0"/>
              <a:t> инфекции </a:t>
            </a:r>
            <a:r>
              <a:rPr lang="en-US" sz="1600" b="1" dirty="0"/>
              <a:t>COVID</a:t>
            </a:r>
            <a:r>
              <a:rPr lang="ru-RU" sz="1600" b="1" dirty="0"/>
              <a:t>-19</a:t>
            </a:r>
            <a:r>
              <a:rPr lang="ru-RU" sz="1600" dirty="0"/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02279" y="3311253"/>
            <a:ext cx="3197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Организация образовательного процесса продолжает осуществляться в</a:t>
            </a:r>
            <a:r>
              <a:rPr lang="ru-RU" sz="1600" b="1" dirty="0"/>
              <a:t> дистанционном формате</a:t>
            </a:r>
            <a:r>
              <a:rPr lang="ru-RU" sz="1600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95943" y="2836744"/>
            <a:ext cx="2332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ПЕССИМИСТИЧЕСКИЙ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85163" y="2415549"/>
            <a:ext cx="4706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МОДЕЛЬ №1</a:t>
            </a:r>
            <a:r>
              <a:rPr lang="ru-RU" dirty="0"/>
              <a:t> – до 500 обучающихся реализуется в 8 ПОО и 9 филиалах: </a:t>
            </a:r>
          </a:p>
          <a:p>
            <a:r>
              <a:rPr lang="ru-RU" dirty="0"/>
              <a:t>КТПРТ, КТАБ, КСПК, КАПТ, МТОТ, ПКТ, ТТВТС, ТТСТ, 9 филиалов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03689" y="3725835"/>
            <a:ext cx="4656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МОДЕЛЬ №2</a:t>
            </a:r>
            <a:r>
              <a:rPr lang="ru-RU" b="1" dirty="0"/>
              <a:t> </a:t>
            </a:r>
            <a:r>
              <a:rPr lang="ru-RU" dirty="0"/>
              <a:t>- более 500 обучающихся реализуется в 15 ПОО:</a:t>
            </a:r>
          </a:p>
          <a:p>
            <a:r>
              <a:rPr lang="ru-RU" dirty="0" err="1"/>
              <a:t>АТпромИС</a:t>
            </a:r>
            <a:r>
              <a:rPr lang="ru-RU" dirty="0"/>
              <a:t>, КИПТСУ, СПК, ТКГТ, ТАК, ТЛТ, ТБМК, ТГПК, </a:t>
            </a:r>
            <a:r>
              <a:rPr lang="ru-RU" dirty="0" err="1"/>
              <a:t>ТомИнТех</a:t>
            </a:r>
            <a:r>
              <a:rPr lang="ru-RU" dirty="0"/>
              <a:t>,</a:t>
            </a:r>
          </a:p>
          <a:p>
            <a:r>
              <a:rPr lang="ru-RU" dirty="0"/>
              <a:t>ТКСТ, ТМТТ, ТПГК, ТТИТ, ТЭПК, ТПТ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11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8336366" y="3002303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0728" y="3074789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72730" y="1197465"/>
            <a:ext cx="322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МОДЕЛЬ №1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7222" y="1392606"/>
            <a:ext cx="2338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ru-RU" b="1" dirty="0"/>
              <a:t>до 500 обучающихся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5" t="13529" r="46564" b="23137"/>
          <a:stretch/>
        </p:blipFill>
        <p:spPr>
          <a:xfrm>
            <a:off x="1265281" y="2264014"/>
            <a:ext cx="973422" cy="11144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8607" y="3684552"/>
            <a:ext cx="3390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>
              <a:buFont typeface="Arial" panose="020B0604020202020204" pitchFamily="34" charset="0"/>
              <a:buChar char="•"/>
            </a:pPr>
            <a:r>
              <a:rPr lang="ru-RU" sz="1600" dirty="0"/>
              <a:t>Группы </a:t>
            </a:r>
            <a:r>
              <a:rPr lang="ru-RU" sz="1600" b="1" dirty="0"/>
              <a:t>очного и очно-заочного обучения</a:t>
            </a:r>
            <a:r>
              <a:rPr lang="ru-RU" sz="1600" dirty="0"/>
              <a:t> занимаются </a:t>
            </a:r>
            <a:r>
              <a:rPr lang="ru-RU" sz="1600" b="1" dirty="0"/>
              <a:t>в 1-2 смены.</a:t>
            </a:r>
          </a:p>
          <a:p>
            <a:pPr indent="182563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indent="182563" algn="just">
              <a:buFont typeface="Arial" panose="020B0604020202020204" pitchFamily="34" charset="0"/>
              <a:buChar char="•"/>
            </a:pPr>
            <a:r>
              <a:rPr lang="ru-RU" sz="1600" dirty="0"/>
              <a:t>Для лиц с инвалидностью и ОВЗ -  малые группы </a:t>
            </a:r>
            <a:r>
              <a:rPr lang="ru-RU" sz="1600" b="1" dirty="0"/>
              <a:t>по 10-12 человек.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4968" y="3702331"/>
            <a:ext cx="40018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>
              <a:buFont typeface="Arial" panose="020B0604020202020204" pitchFamily="34" charset="0"/>
              <a:buChar char="•"/>
            </a:pPr>
            <a:r>
              <a:rPr lang="ru-RU" sz="1600" b="1" dirty="0"/>
              <a:t>20% теоретических занятий</a:t>
            </a:r>
            <a:r>
              <a:rPr lang="ru-RU" sz="1600" dirty="0"/>
              <a:t> в дистанционном формате</a:t>
            </a:r>
            <a:r>
              <a:rPr lang="ru-RU" sz="1600" b="1" dirty="0"/>
              <a:t>.</a:t>
            </a:r>
          </a:p>
          <a:p>
            <a:pPr indent="182563" algn="just">
              <a:buFont typeface="Arial" panose="020B0604020202020204" pitchFamily="34" charset="0"/>
              <a:buChar char="•"/>
            </a:pPr>
            <a:r>
              <a:rPr lang="ru-RU" sz="1600" dirty="0"/>
              <a:t>Лабораторные, практические занятия и учебная практика проводятся </a:t>
            </a:r>
            <a:r>
              <a:rPr lang="ru-RU" sz="1600" b="1" dirty="0"/>
              <a:t>с делением на подгруппы 10-12 человек в очном формате. </a:t>
            </a:r>
          </a:p>
          <a:p>
            <a:pPr indent="182563" algn="just">
              <a:buFont typeface="Arial" panose="020B0604020202020204" pitchFamily="34" charset="0"/>
              <a:buChar char="•"/>
            </a:pPr>
            <a:r>
              <a:rPr lang="ru-RU" sz="1600" dirty="0"/>
              <a:t>Индивидуальное вождение проводится </a:t>
            </a:r>
            <a:r>
              <a:rPr lang="ru-RU" sz="1600" b="1" dirty="0"/>
              <a:t>по отдельному графику с мастером-инструктором» </a:t>
            </a:r>
            <a:r>
              <a:rPr lang="ru-RU" sz="1600" dirty="0"/>
              <a:t>с соблюдением санитарно-эпидемиологических норм.</a:t>
            </a:r>
            <a:endParaRPr lang="ru-RU" sz="1600" b="1" dirty="0"/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99" y="2343900"/>
            <a:ext cx="1231896" cy="871247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28" y="2252723"/>
            <a:ext cx="1893533" cy="13388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359647" y="2994107"/>
            <a:ext cx="23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9DF626BD-BA38-461E-921E-4D6D4E47FAB9}"/>
              </a:ext>
            </a:extLst>
          </p:cNvPr>
          <p:cNvGrpSpPr/>
          <p:nvPr/>
        </p:nvGrpSpPr>
        <p:grpSpPr>
          <a:xfrm>
            <a:off x="3845409" y="2972613"/>
            <a:ext cx="357487" cy="523220"/>
            <a:chOff x="3992893" y="2972613"/>
            <a:chExt cx="357487" cy="52322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992893" y="3021379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22452" y="2972613"/>
              <a:ext cx="16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2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350601" y="2956548"/>
            <a:ext cx="16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444052" y="766403"/>
            <a:ext cx="7887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ОРГАНИЗАЦИЯ ОБРАЗОВАТЕЛЬНОГО ПРОЦЕССА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44585" y="3691203"/>
            <a:ext cx="3708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Группы </a:t>
            </a:r>
            <a:r>
              <a:rPr lang="ru-RU" sz="1600" b="1" dirty="0"/>
              <a:t>заочного обучения </a:t>
            </a:r>
            <a:r>
              <a:rPr lang="ru-RU" sz="1600" dirty="0"/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/>
              <a:t>очная </a:t>
            </a:r>
            <a:r>
              <a:rPr lang="ru-RU" sz="1600" dirty="0"/>
              <a:t>установочная сессия </a:t>
            </a:r>
            <a:r>
              <a:rPr lang="ru-RU" sz="1600" b="1" dirty="0"/>
              <a:t>в течение 2-3 дней;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теоретическое обучение в </a:t>
            </a:r>
            <a:r>
              <a:rPr lang="ru-RU" sz="1600" b="1" dirty="0"/>
              <a:t>дистанционном </a:t>
            </a:r>
            <a:r>
              <a:rPr lang="ru-RU" sz="1600" dirty="0"/>
              <a:t>формате.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85D60D7-2115-4A4B-8807-F45A888F7C47}"/>
              </a:ext>
            </a:extLst>
          </p:cNvPr>
          <p:cNvSpPr/>
          <p:nvPr/>
        </p:nvSpPr>
        <p:spPr>
          <a:xfrm>
            <a:off x="8455741" y="237283"/>
            <a:ext cx="3736259" cy="747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B3B8D7E-EE32-4999-834C-C8FF2E200C02}"/>
              </a:ext>
            </a:extLst>
          </p:cNvPr>
          <p:cNvSpPr txBox="1"/>
          <p:nvPr/>
        </p:nvSpPr>
        <p:spPr>
          <a:xfrm>
            <a:off x="8524569" y="419094"/>
            <a:ext cx="366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ПРОЕКТ  «ЧИСТЫЙ КАМПУС» 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СПО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F392EDBB-D9A4-4021-9BD2-853CBE8FD915}"/>
              </a:ext>
            </a:extLst>
          </p:cNvPr>
          <p:cNvGrpSpPr/>
          <p:nvPr/>
        </p:nvGrpSpPr>
        <p:grpSpPr>
          <a:xfrm>
            <a:off x="1072730" y="670291"/>
            <a:ext cx="385102" cy="544046"/>
            <a:chOff x="1827819" y="486912"/>
            <a:chExt cx="385102" cy="544046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7919879D-B3BE-4A9F-8D72-F95F580EFEB1}"/>
                </a:ext>
              </a:extLst>
            </p:cNvPr>
            <p:cNvSpPr/>
            <p:nvPr/>
          </p:nvSpPr>
          <p:spPr>
            <a:xfrm>
              <a:off x="2127556" y="510245"/>
              <a:ext cx="85365" cy="5207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4BF9A5B-7A86-4A90-ADB7-98A3D4A7B88A}"/>
                </a:ext>
              </a:extLst>
            </p:cNvPr>
            <p:cNvSpPr txBox="1"/>
            <p:nvPr/>
          </p:nvSpPr>
          <p:spPr>
            <a:xfrm>
              <a:off x="1827819" y="486912"/>
              <a:ext cx="350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402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17694" y="556986"/>
            <a:ext cx="89183" cy="338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6446231" y="1271051"/>
            <a:ext cx="84963" cy="33605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49866"/>
              </p:ext>
            </p:extLst>
          </p:nvPr>
        </p:nvGraphicFramePr>
        <p:xfrm>
          <a:off x="203243" y="1686159"/>
          <a:ext cx="11625704" cy="4545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222">
                  <a:extLst>
                    <a:ext uri="{9D8B030D-6E8A-4147-A177-3AD203B41FA5}">
                      <a16:colId xmlns:a16="http://schemas.microsoft.com/office/drawing/2014/main" xmlns="" val="2976410369"/>
                    </a:ext>
                  </a:extLst>
                </a:gridCol>
                <a:gridCol w="887278">
                  <a:extLst>
                    <a:ext uri="{9D8B030D-6E8A-4147-A177-3AD203B41FA5}">
                      <a16:colId xmlns:a16="http://schemas.microsoft.com/office/drawing/2014/main" xmlns="" val="1016893825"/>
                    </a:ext>
                  </a:extLst>
                </a:gridCol>
                <a:gridCol w="1025494">
                  <a:extLst>
                    <a:ext uri="{9D8B030D-6E8A-4147-A177-3AD203B41FA5}">
                      <a16:colId xmlns:a16="http://schemas.microsoft.com/office/drawing/2014/main" xmlns="" val="848456638"/>
                    </a:ext>
                  </a:extLst>
                </a:gridCol>
                <a:gridCol w="577516">
                  <a:extLst>
                    <a:ext uri="{9D8B030D-6E8A-4147-A177-3AD203B41FA5}">
                      <a16:colId xmlns:a16="http://schemas.microsoft.com/office/drawing/2014/main" xmlns="" val="678853954"/>
                    </a:ext>
                  </a:extLst>
                </a:gridCol>
                <a:gridCol w="725012">
                  <a:extLst>
                    <a:ext uri="{9D8B030D-6E8A-4147-A177-3AD203B41FA5}">
                      <a16:colId xmlns:a16="http://schemas.microsoft.com/office/drawing/2014/main" xmlns="" val="3295468712"/>
                    </a:ext>
                  </a:extLst>
                </a:gridCol>
                <a:gridCol w="729337">
                  <a:extLst>
                    <a:ext uri="{9D8B030D-6E8A-4147-A177-3AD203B41FA5}">
                      <a16:colId xmlns:a16="http://schemas.microsoft.com/office/drawing/2014/main" xmlns="" val="3343825674"/>
                    </a:ext>
                  </a:extLst>
                </a:gridCol>
                <a:gridCol w="789272">
                  <a:extLst>
                    <a:ext uri="{9D8B030D-6E8A-4147-A177-3AD203B41FA5}">
                      <a16:colId xmlns:a16="http://schemas.microsoft.com/office/drawing/2014/main" xmlns="" val="1479762966"/>
                    </a:ext>
                  </a:extLst>
                </a:gridCol>
                <a:gridCol w="702076">
                  <a:extLst>
                    <a:ext uri="{9D8B030D-6E8A-4147-A177-3AD203B41FA5}">
                      <a16:colId xmlns:a16="http://schemas.microsoft.com/office/drawing/2014/main" xmlns="" val="1720100006"/>
                    </a:ext>
                  </a:extLst>
                </a:gridCol>
                <a:gridCol w="3354569">
                  <a:extLst>
                    <a:ext uri="{9D8B030D-6E8A-4147-A177-3AD203B41FA5}">
                      <a16:colId xmlns:a16="http://schemas.microsoft.com/office/drawing/2014/main" xmlns="" val="1723897995"/>
                    </a:ext>
                  </a:extLst>
                </a:gridCol>
                <a:gridCol w="1328928">
                  <a:extLst>
                    <a:ext uri="{9D8B030D-6E8A-4147-A177-3AD203B41FA5}">
                      <a16:colId xmlns:a16="http://schemas.microsoft.com/office/drawing/2014/main" xmlns="" val="2189000740"/>
                    </a:ext>
                  </a:extLst>
                </a:gridCol>
              </a:tblGrid>
              <a:tr h="491898"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b="1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Молчановский</a:t>
                      </a:r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 техникум отраслевых технологий</a:t>
                      </a:r>
                      <a:r>
                        <a:rPr lang="ru-RU" sz="1600" b="1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 (МТОТ)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08000" algn="ctr"/>
                      <a:r>
                        <a:rPr lang="ru-RU" sz="16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ОРГАНИЗАЦИЯ ОБРАЗОВАТЕЛЬНОГО ПРОЦЕССА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7617631"/>
                  </a:ext>
                </a:extLst>
              </a:tr>
              <a:tr h="104401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Всего</a:t>
                      </a:r>
                    </a:p>
                    <a:p>
                      <a:r>
                        <a:rPr lang="ru-RU" sz="1600" b="1" dirty="0">
                          <a:latin typeface="+mn-lt"/>
                        </a:rPr>
                        <a:t>обучающихся: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181</a:t>
                      </a:r>
                    </a:p>
                    <a:p>
                      <a:r>
                        <a:rPr lang="ru-RU" sz="1600" dirty="0">
                          <a:latin typeface="+mn-lt"/>
                        </a:rPr>
                        <a:t>чел.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Число</a:t>
                      </a:r>
                    </a:p>
                    <a:p>
                      <a:r>
                        <a:rPr lang="ru-RU" sz="1600" b="1" dirty="0">
                          <a:latin typeface="+mn-lt"/>
                        </a:rPr>
                        <a:t>учебных групп: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/>
                        <a:t>Общая </a:t>
                      </a:r>
                    </a:p>
                    <a:p>
                      <a:r>
                        <a:rPr lang="ru-RU" sz="1600" b="1" dirty="0"/>
                        <a:t>вместимость учебного корпуса: </a:t>
                      </a:r>
                      <a:endParaRPr lang="ru-RU" sz="1600" dirty="0"/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762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320</a:t>
                      </a:r>
                    </a:p>
                    <a:p>
                      <a:r>
                        <a:rPr lang="ru-RU" sz="1600" dirty="0">
                          <a:latin typeface="+mn-lt"/>
                        </a:rPr>
                        <a:t>чел.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08000" algn="l"/>
                      <a:r>
                        <a:rPr lang="ru-RU" sz="1600" b="1" dirty="0"/>
                        <a:t>Количество учебных смен: </a:t>
                      </a:r>
                    </a:p>
                    <a:p>
                      <a:pPr indent="108000" algn="l"/>
                      <a:endParaRPr lang="ru-RU" sz="1600" dirty="0"/>
                    </a:p>
                    <a:p>
                      <a:pPr marL="0" marR="0" indent="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Вместимость  с учетом социального </a:t>
                      </a:r>
                    </a:p>
                    <a:p>
                      <a:pPr indent="108000" algn="l"/>
                      <a:r>
                        <a:rPr lang="ru-RU" sz="1600" b="1" dirty="0"/>
                        <a:t>дистанцирования: 1 смена / 2 смена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108000"/>
                      <a:endParaRPr lang="ru-RU" sz="1600" dirty="0">
                        <a:latin typeface="+mj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131 / 50 чел.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7560991"/>
                  </a:ext>
                </a:extLst>
              </a:tr>
              <a:tr h="86367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Теоретические</a:t>
                      </a:r>
                    </a:p>
                    <a:p>
                      <a:r>
                        <a:rPr lang="ru-RU" sz="1600" b="1" dirty="0">
                          <a:latin typeface="+mn-lt"/>
                        </a:rPr>
                        <a:t>занятия (час):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4 912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algn="l"/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171450" marR="0" lvl="0" indent="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/>
                        <a:t>Часы теоретических занятий, проводимых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дистанционно</a:t>
                      </a:r>
                    </a:p>
                    <a:p>
                      <a:pPr marL="171450" marR="0" lvl="0" indent="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  <a:p>
                      <a:pPr marL="171450" marR="0" lvl="0" indent="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/>
                        <a:t>Часы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очных </a:t>
                      </a:r>
                      <a:r>
                        <a:rPr lang="ru-RU" sz="1600" b="1" dirty="0"/>
                        <a:t> теоретических занятий</a:t>
                      </a:r>
                    </a:p>
                    <a:p>
                      <a:pPr marL="171450" marR="0" lvl="0" indent="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b="1" dirty="0"/>
                    </a:p>
                    <a:p>
                      <a:pPr marL="171450" marR="0" lvl="0" indent="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/>
                        <a:t>Часы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очных </a:t>
                      </a:r>
                      <a:r>
                        <a:rPr lang="ru-RU" sz="1600" b="1" dirty="0"/>
                        <a:t>практических занятий в мастерских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171450" marR="0" lvl="0" indent="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b="1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3 930</a:t>
                      </a:r>
                      <a:endParaRPr lang="ru-RU" sz="1600" dirty="0">
                        <a:latin typeface="+mn-lt"/>
                      </a:endParaRPr>
                    </a:p>
                    <a:p>
                      <a:pPr algn="l"/>
                      <a:endParaRPr lang="ru-RU" sz="1600" b="1" dirty="0">
                        <a:latin typeface="+mn-lt"/>
                      </a:endParaRPr>
                    </a:p>
                    <a:p>
                      <a:pPr algn="l"/>
                      <a:r>
                        <a:rPr lang="ru-RU" sz="1600" b="1" dirty="0">
                          <a:latin typeface="+mn-lt"/>
                        </a:rPr>
                        <a:t>4 903</a:t>
                      </a:r>
                    </a:p>
                    <a:p>
                      <a:pPr algn="l"/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3553355"/>
                  </a:ext>
                </a:extLst>
              </a:tr>
              <a:tr h="955899">
                <a:tc rowSpan="2"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Практические</a:t>
                      </a:r>
                    </a:p>
                    <a:p>
                      <a:r>
                        <a:rPr lang="ru-RU" sz="1600" b="1" dirty="0">
                          <a:latin typeface="+mn-lt"/>
                        </a:rPr>
                        <a:t>занятия (час):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4 903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316">
                <a:tc vMerge="1"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endParaRPr lang="ru-RU" sz="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dirty="0">
                        <a:latin typeface="+mj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5593309"/>
                  </a:ext>
                </a:extLst>
              </a:tr>
              <a:tr h="333668">
                <a:tc gridSpan="3">
                  <a:txBody>
                    <a:bodyPr/>
                    <a:lstStyle/>
                    <a:p>
                      <a:pPr marL="171450" indent="0" algn="l" fontAlgn="t">
                        <a:buFont typeface="Arial" panose="020B0604020202020204" pitchFamily="34" charset="0"/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80975" indent="0" algn="l"/>
                      <a:endParaRPr lang="ru-RU" sz="1600" dirty="0">
                        <a:latin typeface="+mj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108000"/>
                      <a:endParaRPr lang="ru-RU" sz="1600" dirty="0">
                        <a:latin typeface="+mj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08000"/>
                      <a:endParaRPr lang="ru-RU" sz="1600" dirty="0">
                        <a:latin typeface="+mj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j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1915561"/>
                  </a:ext>
                </a:extLst>
              </a:tr>
              <a:tr h="328119">
                <a:tc gridSpan="5">
                  <a:txBody>
                    <a:bodyPr/>
                    <a:lstStyle/>
                    <a:p>
                      <a:pPr marL="171450" indent="0" algn="l" fontAlgn="t">
                        <a:buFont typeface="Arial" panose="020B0604020202020204" pitchFamily="34" charset="0"/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+mj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+mj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j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4502051"/>
                  </a:ext>
                </a:extLst>
              </a:tr>
              <a:tr h="328119">
                <a:tc gridSpan="5">
                  <a:txBody>
                    <a:bodyPr/>
                    <a:lstStyle/>
                    <a:p>
                      <a:pPr marL="171450" indent="0" algn="l" fontAlgn="ctr">
                        <a:buFont typeface="Arial" panose="020B0604020202020204" pitchFamily="34" charset="0"/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+mj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108000"/>
                      <a:endParaRPr lang="ru-RU" sz="1600" dirty="0">
                        <a:latin typeface="+mj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08000"/>
                      <a:endParaRPr lang="ru-RU" sz="1600" dirty="0">
                        <a:latin typeface="+mj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j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9691477"/>
                  </a:ext>
                </a:extLst>
              </a:tr>
            </a:tbl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>
            <a:off x="2417819" y="2951336"/>
            <a:ext cx="45719" cy="1430272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06877" y="518110"/>
            <a:ext cx="10590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ПРИМЕР ПО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МОДЕЛИ №1</a:t>
            </a:r>
            <a:r>
              <a:rPr lang="ru-RU" b="1" dirty="0"/>
              <a:t> (ДО 500 ОБУЧАЮЩИХСЯ)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AB0583C-DC2B-4391-83B8-5D58C7E86C6F}"/>
              </a:ext>
            </a:extLst>
          </p:cNvPr>
          <p:cNvSpPr/>
          <p:nvPr/>
        </p:nvSpPr>
        <p:spPr>
          <a:xfrm>
            <a:off x="8455741" y="237283"/>
            <a:ext cx="3736259" cy="747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7DFE047-4C5C-46D1-B01B-ED7B6F87D276}"/>
              </a:ext>
            </a:extLst>
          </p:cNvPr>
          <p:cNvSpPr txBox="1"/>
          <p:nvPr/>
        </p:nvSpPr>
        <p:spPr>
          <a:xfrm>
            <a:off x="8524569" y="419094"/>
            <a:ext cx="366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ПРОЕКТ  «ЧИСТЫЙ КАМПУС» 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СПО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066DD65-C601-4807-A412-75DF5F43173C}"/>
              </a:ext>
            </a:extLst>
          </p:cNvPr>
          <p:cNvSpPr/>
          <p:nvPr/>
        </p:nvSpPr>
        <p:spPr>
          <a:xfrm>
            <a:off x="2658802" y="3497195"/>
            <a:ext cx="20824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Всего учебных часов:</a:t>
            </a:r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3F8B22D-3C9E-45A4-8086-5CD5F2D31EC0}"/>
              </a:ext>
            </a:extLst>
          </p:cNvPr>
          <p:cNvSpPr/>
          <p:nvPr/>
        </p:nvSpPr>
        <p:spPr>
          <a:xfrm>
            <a:off x="4669138" y="3497195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>9 815 </a:t>
            </a:r>
          </a:p>
        </p:txBody>
      </p:sp>
    </p:spTree>
    <p:extLst>
      <p:ext uri="{BB962C8B-B14F-4D97-AF65-F5344CB8AC3E}">
        <p14:creationId xmlns:p14="http://schemas.microsoft.com/office/powerpoint/2010/main" val="66684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22181" y="1834716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54150" y="1864023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700943" y="1825535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0935" y="2337553"/>
            <a:ext cx="28445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>
              <a:buFont typeface="Arial" panose="020B0604020202020204" pitchFamily="34" charset="0"/>
              <a:buChar char="•"/>
            </a:pPr>
            <a:r>
              <a:rPr lang="ru-RU" sz="1600" dirty="0"/>
              <a:t>Вводится категорирование контингента ПОО: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/>
              <a:t>группы первого курса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/>
              <a:t>не выпускные группы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/>
              <a:t>выпускные группы</a:t>
            </a:r>
          </a:p>
          <a:p>
            <a:pPr algn="just"/>
            <a:endParaRPr lang="ru-RU" sz="1600" b="1" dirty="0"/>
          </a:p>
          <a:p>
            <a:pPr indent="182563" algn="just">
              <a:buFont typeface="Arial" panose="020B0604020202020204" pitchFamily="34" charset="0"/>
              <a:buChar char="•"/>
            </a:pPr>
            <a:r>
              <a:rPr lang="ru-RU" sz="1600" dirty="0"/>
              <a:t>Группы </a:t>
            </a:r>
            <a:r>
              <a:rPr lang="ru-RU" sz="1600" b="1" dirty="0"/>
              <a:t>очного обучения</a:t>
            </a:r>
            <a:r>
              <a:rPr lang="ru-RU" sz="1600" dirty="0"/>
              <a:t> занимаются </a:t>
            </a:r>
            <a:r>
              <a:rPr lang="ru-RU" sz="1600" b="1" dirty="0"/>
              <a:t>в 2-3 смены</a:t>
            </a:r>
          </a:p>
          <a:p>
            <a:pPr indent="182563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indent="182563" algn="just">
              <a:buFont typeface="Arial" panose="020B0604020202020204" pitchFamily="34" charset="0"/>
              <a:buChar char="•"/>
            </a:pPr>
            <a:r>
              <a:rPr lang="ru-RU" sz="1600" dirty="0"/>
              <a:t>Для лиц с ОВЗ и инвалидностью -   - </a:t>
            </a:r>
            <a:r>
              <a:rPr lang="ru-RU" sz="1600" b="1" dirty="0"/>
              <a:t>индивидуальный подход </a:t>
            </a:r>
            <a:r>
              <a:rPr lang="ru-RU" sz="1600" dirty="0"/>
              <a:t>(выделение учебных мест)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189511" y="1779347"/>
            <a:ext cx="23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69840" y="1801561"/>
            <a:ext cx="16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4845" y="1756564"/>
            <a:ext cx="16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430" y="923632"/>
            <a:ext cx="322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МОДЕЛЬ №2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2630" y="1111408"/>
            <a:ext cx="3528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ru-RU" b="1" dirty="0"/>
              <a:t>Более 500 обучающихся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53103" y="2346772"/>
            <a:ext cx="53903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>
              <a:buFont typeface="Arial" panose="020B0604020202020204" pitchFamily="34" charset="0"/>
              <a:buChar char="•"/>
            </a:pPr>
            <a:r>
              <a:rPr lang="ru-RU" sz="1600" dirty="0"/>
              <a:t>Группы </a:t>
            </a:r>
            <a:r>
              <a:rPr lang="ru-RU" sz="1600" b="1" dirty="0"/>
              <a:t>первого курса</a:t>
            </a:r>
            <a:r>
              <a:rPr lang="ru-RU" sz="1600" dirty="0"/>
              <a:t>:</a:t>
            </a:r>
          </a:p>
          <a:p>
            <a:pPr marL="361950" indent="-180975" algn="just"/>
            <a:r>
              <a:rPr lang="ru-RU" sz="1600" dirty="0"/>
              <a:t>-  </a:t>
            </a:r>
            <a:r>
              <a:rPr lang="ru-RU" sz="1600" b="1" dirty="0"/>
              <a:t>на базе 9 </a:t>
            </a:r>
            <a:r>
              <a:rPr lang="ru-RU" sz="1600" b="1" dirty="0" err="1"/>
              <a:t>кл</a:t>
            </a:r>
            <a:r>
              <a:rPr lang="ru-RU" sz="1600" b="1" dirty="0"/>
              <a:t>. </a:t>
            </a:r>
            <a:r>
              <a:rPr lang="ru-RU" sz="1600" dirty="0"/>
              <a:t>очное обучение </a:t>
            </a:r>
            <a:r>
              <a:rPr lang="ru-RU" sz="1600" b="1" dirty="0"/>
              <a:t>в течение 1-2 месяцев </a:t>
            </a:r>
            <a:r>
              <a:rPr lang="ru-RU" sz="1600" dirty="0"/>
              <a:t>от начала учебного года  </a:t>
            </a:r>
          </a:p>
          <a:p>
            <a:pPr marL="361950" indent="-180975" algn="just">
              <a:buFontTx/>
              <a:buChar char="-"/>
            </a:pPr>
            <a:r>
              <a:rPr lang="ru-RU" sz="1600" b="1" dirty="0"/>
              <a:t>на базе 11 </a:t>
            </a:r>
            <a:r>
              <a:rPr lang="ru-RU" sz="1600" b="1" dirty="0" err="1"/>
              <a:t>кл</a:t>
            </a:r>
            <a:r>
              <a:rPr lang="ru-RU" sz="1600" b="1" dirty="0"/>
              <a:t>.</a:t>
            </a:r>
            <a:r>
              <a:rPr lang="ru-RU" sz="1600" dirty="0"/>
              <a:t> очное обучение </a:t>
            </a:r>
            <a:r>
              <a:rPr lang="ru-RU" sz="1600" b="1" dirty="0"/>
              <a:t>до 1 месяца </a:t>
            </a:r>
            <a:r>
              <a:rPr lang="ru-RU" sz="1600" dirty="0"/>
              <a:t>от начала учебного года</a:t>
            </a:r>
          </a:p>
          <a:p>
            <a:pPr marL="361950" indent="-180975" algn="just">
              <a:buFontTx/>
              <a:buChar char="-"/>
            </a:pPr>
            <a:r>
              <a:rPr lang="ru-RU" sz="1600" dirty="0"/>
              <a:t> теоретическое обучение с применением дистанционных технологий в </a:t>
            </a:r>
            <a:r>
              <a:rPr lang="ru-RU" sz="1600" b="1" dirty="0"/>
              <a:t>объеме </a:t>
            </a:r>
            <a:r>
              <a:rPr lang="mr-IN" sz="1600" b="1" dirty="0"/>
              <a:t>–</a:t>
            </a:r>
            <a:r>
              <a:rPr lang="ru-RU" sz="1600" b="1" dirty="0"/>
              <a:t> до 50</a:t>
            </a:r>
            <a:r>
              <a:rPr lang="en-US" sz="1600" b="1" dirty="0"/>
              <a:t>%</a:t>
            </a:r>
            <a:r>
              <a:rPr lang="ru-RU" sz="1600" b="1" dirty="0"/>
              <a:t> </a:t>
            </a:r>
          </a:p>
          <a:p>
            <a:pPr algn="just"/>
            <a:endParaRPr lang="ru-RU" sz="1600" dirty="0"/>
          </a:p>
          <a:p>
            <a:pPr indent="182563" algn="just">
              <a:buFont typeface="Arial" panose="020B0604020202020204" pitchFamily="34" charset="0"/>
              <a:buChar char="•"/>
            </a:pPr>
            <a:r>
              <a:rPr lang="ru-RU" sz="1600" b="1" dirty="0"/>
              <a:t>Не выпускные группы:</a:t>
            </a:r>
          </a:p>
          <a:p>
            <a:pPr marL="361950" indent="-180975" algn="just"/>
            <a:r>
              <a:rPr lang="ru-RU" sz="1600" dirty="0"/>
              <a:t>- теоретическое обучение проводится с применением дистанционных технологий в </a:t>
            </a:r>
            <a:r>
              <a:rPr lang="ru-RU" sz="1600" b="1" dirty="0"/>
              <a:t>объеме – не более 50%.</a:t>
            </a:r>
          </a:p>
          <a:p>
            <a:pPr indent="182563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indent="182563" algn="just">
              <a:buFont typeface="Arial" panose="020B0604020202020204" pitchFamily="34" charset="0"/>
              <a:buChar char="•"/>
            </a:pPr>
            <a:r>
              <a:rPr lang="ru-RU" sz="1600" b="1" dirty="0"/>
              <a:t>Выпускные группы:</a:t>
            </a:r>
          </a:p>
          <a:p>
            <a:pPr marL="361950" indent="-180975" algn="just">
              <a:buFontTx/>
              <a:buChar char="-"/>
            </a:pPr>
            <a:r>
              <a:rPr lang="ru-RU" sz="1600" dirty="0"/>
              <a:t>очное обучение </a:t>
            </a:r>
            <a:r>
              <a:rPr lang="ru-RU" sz="1600" b="1" dirty="0"/>
              <a:t>до 1 месяца </a:t>
            </a:r>
            <a:r>
              <a:rPr lang="ru-RU" sz="1600" dirty="0"/>
              <a:t>от начала учебного года </a:t>
            </a:r>
          </a:p>
          <a:p>
            <a:pPr marL="361950" indent="-180975" algn="just">
              <a:buFontTx/>
              <a:buChar char="-"/>
            </a:pPr>
            <a:r>
              <a:rPr lang="ru-RU" sz="1600" dirty="0"/>
              <a:t>переход на обучение с применением дистанционных технологий в </a:t>
            </a:r>
            <a:r>
              <a:rPr lang="ru-RU" sz="1600" b="1" dirty="0"/>
              <a:t>объеме </a:t>
            </a:r>
            <a:r>
              <a:rPr lang="mr-IN" sz="1600" b="1" dirty="0"/>
              <a:t>–</a:t>
            </a:r>
            <a:r>
              <a:rPr lang="ru-RU" sz="1600" b="1" dirty="0"/>
              <a:t> до 50</a:t>
            </a:r>
            <a:r>
              <a:rPr lang="en-US" sz="1600" b="1" dirty="0"/>
              <a:t>%</a:t>
            </a:r>
            <a:r>
              <a:rPr lang="ru-RU" sz="1600" b="1" dirty="0"/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34060" y="2362538"/>
            <a:ext cx="33652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>
              <a:buFont typeface="Arial" panose="020B0604020202020204" pitchFamily="34" charset="0"/>
              <a:buChar char="•"/>
            </a:pPr>
            <a:r>
              <a:rPr lang="ru-RU" sz="1600" dirty="0"/>
              <a:t>Лабораторные, практические занятия и учебная практика проводятся </a:t>
            </a:r>
            <a:r>
              <a:rPr lang="ru-RU" sz="1600" b="1" dirty="0"/>
              <a:t>очно с делением на подгруппы 10-12 человек с использованием образовательной технологии “Перевернутый класс”</a:t>
            </a:r>
          </a:p>
          <a:p>
            <a:pPr indent="182563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indent="182563" algn="just">
              <a:buFont typeface="Arial" panose="020B0604020202020204" pitchFamily="34" charset="0"/>
              <a:buChar char="•"/>
            </a:pPr>
            <a:r>
              <a:rPr lang="ru-RU" sz="1600" b="1" dirty="0"/>
              <a:t>Производственная и преддипломная практики </a:t>
            </a:r>
            <a:r>
              <a:rPr lang="ru-RU" sz="1600" dirty="0"/>
              <a:t>проводятся по договорам с работодателями, в случае отказа работодателя от практики – </a:t>
            </a:r>
            <a:r>
              <a:rPr lang="ru-RU" sz="1600" b="1" dirty="0"/>
              <a:t>предусматривается их проведение в учебных мастерских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92532" y="521126"/>
            <a:ext cx="7887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ОРГАНИЗАЦИЯ ОБРАЗОВАТЕЛЬНОГО ПРОЦЕССА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ABA3D49-B7BB-4F63-9EC7-98FD6A9E67A8}"/>
              </a:ext>
            </a:extLst>
          </p:cNvPr>
          <p:cNvSpPr/>
          <p:nvPr/>
        </p:nvSpPr>
        <p:spPr>
          <a:xfrm>
            <a:off x="8455741" y="237283"/>
            <a:ext cx="3736259" cy="747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0A6546-16B2-426C-AE75-45F3D6625936}"/>
              </a:ext>
            </a:extLst>
          </p:cNvPr>
          <p:cNvSpPr txBox="1"/>
          <p:nvPr/>
        </p:nvSpPr>
        <p:spPr>
          <a:xfrm>
            <a:off x="8524569" y="419094"/>
            <a:ext cx="366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ПРОЕКТ  «ЧИСТЫЙ КАМПУС» 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СПО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2AF19513-CF70-4F99-8A4C-5F463CA4F320}"/>
              </a:ext>
            </a:extLst>
          </p:cNvPr>
          <p:cNvGrpSpPr/>
          <p:nvPr/>
        </p:nvGrpSpPr>
        <p:grpSpPr>
          <a:xfrm>
            <a:off x="807430" y="390964"/>
            <a:ext cx="385102" cy="544046"/>
            <a:chOff x="1827819" y="486912"/>
            <a:chExt cx="385102" cy="544046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69CC413B-8BB3-4F2C-8D13-A5D4E212A4D7}"/>
                </a:ext>
              </a:extLst>
            </p:cNvPr>
            <p:cNvSpPr/>
            <p:nvPr/>
          </p:nvSpPr>
          <p:spPr>
            <a:xfrm>
              <a:off x="2127556" y="510245"/>
              <a:ext cx="85365" cy="5207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719BF45-8FCD-4295-BC35-9F00D0B341A1}"/>
                </a:ext>
              </a:extLst>
            </p:cNvPr>
            <p:cNvSpPr txBox="1"/>
            <p:nvPr/>
          </p:nvSpPr>
          <p:spPr>
            <a:xfrm>
              <a:off x="1827819" y="486912"/>
              <a:ext cx="350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47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053837"/>
              </p:ext>
            </p:extLst>
          </p:nvPr>
        </p:nvGraphicFramePr>
        <p:xfrm>
          <a:off x="0" y="1361725"/>
          <a:ext cx="12152091" cy="4014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750">
                  <a:extLst>
                    <a:ext uri="{9D8B030D-6E8A-4147-A177-3AD203B41FA5}">
                      <a16:colId xmlns:a16="http://schemas.microsoft.com/office/drawing/2014/main" xmlns="" val="1790462656"/>
                    </a:ext>
                  </a:extLst>
                </a:gridCol>
                <a:gridCol w="563976">
                  <a:extLst>
                    <a:ext uri="{9D8B030D-6E8A-4147-A177-3AD203B41FA5}">
                      <a16:colId xmlns:a16="http://schemas.microsoft.com/office/drawing/2014/main" xmlns="" val="452897386"/>
                    </a:ext>
                  </a:extLst>
                </a:gridCol>
                <a:gridCol w="127455">
                  <a:extLst>
                    <a:ext uri="{9D8B030D-6E8A-4147-A177-3AD203B41FA5}">
                      <a16:colId xmlns:a16="http://schemas.microsoft.com/office/drawing/2014/main" xmlns="" val="1128606929"/>
                    </a:ext>
                  </a:extLst>
                </a:gridCol>
                <a:gridCol w="1014883">
                  <a:extLst>
                    <a:ext uri="{9D8B030D-6E8A-4147-A177-3AD203B41FA5}">
                      <a16:colId xmlns:a16="http://schemas.microsoft.com/office/drawing/2014/main" xmlns="" val="2119680443"/>
                    </a:ext>
                  </a:extLst>
                </a:gridCol>
                <a:gridCol w="532390">
                  <a:extLst>
                    <a:ext uri="{9D8B030D-6E8A-4147-A177-3AD203B41FA5}">
                      <a16:colId xmlns:a16="http://schemas.microsoft.com/office/drawing/2014/main" xmlns="" val="4033235527"/>
                    </a:ext>
                  </a:extLst>
                </a:gridCol>
                <a:gridCol w="221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5899">
                  <a:extLst>
                    <a:ext uri="{9D8B030D-6E8A-4147-A177-3AD203B41FA5}">
                      <a16:colId xmlns:a16="http://schemas.microsoft.com/office/drawing/2014/main" xmlns="" val="4030416599"/>
                    </a:ext>
                  </a:extLst>
                </a:gridCol>
                <a:gridCol w="582804">
                  <a:extLst>
                    <a:ext uri="{9D8B030D-6E8A-4147-A177-3AD203B41FA5}">
                      <a16:colId xmlns:a16="http://schemas.microsoft.com/office/drawing/2014/main" xmlns="" val="1258326069"/>
                    </a:ext>
                  </a:extLst>
                </a:gridCol>
                <a:gridCol w="157762">
                  <a:extLst>
                    <a:ext uri="{9D8B030D-6E8A-4147-A177-3AD203B41FA5}">
                      <a16:colId xmlns:a16="http://schemas.microsoft.com/office/drawing/2014/main" xmlns="" val="2064005436"/>
                    </a:ext>
                  </a:extLst>
                </a:gridCol>
                <a:gridCol w="547144">
                  <a:extLst>
                    <a:ext uri="{9D8B030D-6E8A-4147-A177-3AD203B41FA5}">
                      <a16:colId xmlns:a16="http://schemas.microsoft.com/office/drawing/2014/main" xmlns="" val="1309845522"/>
                    </a:ext>
                  </a:extLst>
                </a:gridCol>
                <a:gridCol w="611428">
                  <a:extLst>
                    <a:ext uri="{9D8B030D-6E8A-4147-A177-3AD203B41FA5}">
                      <a16:colId xmlns:a16="http://schemas.microsoft.com/office/drawing/2014/main" xmlns="" val="1846924611"/>
                    </a:ext>
                  </a:extLst>
                </a:gridCol>
                <a:gridCol w="207260">
                  <a:extLst>
                    <a:ext uri="{9D8B030D-6E8A-4147-A177-3AD203B41FA5}">
                      <a16:colId xmlns:a16="http://schemas.microsoft.com/office/drawing/2014/main" xmlns="" val="1753626615"/>
                    </a:ext>
                  </a:extLst>
                </a:gridCol>
                <a:gridCol w="369130">
                  <a:extLst>
                    <a:ext uri="{9D8B030D-6E8A-4147-A177-3AD203B41FA5}">
                      <a16:colId xmlns:a16="http://schemas.microsoft.com/office/drawing/2014/main" xmlns="" val="3957164234"/>
                    </a:ext>
                  </a:extLst>
                </a:gridCol>
                <a:gridCol w="3541993">
                  <a:extLst>
                    <a:ext uri="{9D8B030D-6E8A-4147-A177-3AD203B41FA5}">
                      <a16:colId xmlns:a16="http://schemas.microsoft.com/office/drawing/2014/main" xmlns="" val="927233162"/>
                    </a:ext>
                  </a:extLst>
                </a:gridCol>
                <a:gridCol w="1034980">
                  <a:extLst>
                    <a:ext uri="{9D8B030D-6E8A-4147-A177-3AD203B41FA5}">
                      <a16:colId xmlns:a16="http://schemas.microsoft.com/office/drawing/2014/main" xmlns="" val="352955577"/>
                    </a:ext>
                  </a:extLst>
                </a:gridCol>
              </a:tblGrid>
              <a:tr h="0">
                <a:tc gridSpan="13">
                  <a:txBody>
                    <a:bodyPr/>
                    <a:lstStyle/>
                    <a:p>
                      <a:pPr algn="ctr"/>
                      <a:r>
                        <a:rPr lang="ru-RU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Томский аграрный колледж  </a:t>
                      </a:r>
                      <a:endParaRPr lang="ru-RU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ОБРАЗОВАТЕЛЬНОГО ПРОЦЕССА</a:t>
                      </a:r>
                      <a:endParaRPr lang="ru-RU" sz="160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1582373"/>
                  </a:ext>
                </a:extLst>
              </a:tr>
              <a:tr h="63596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Всего</a:t>
                      </a:r>
                    </a:p>
                    <a:p>
                      <a:pPr marL="0" indent="0"/>
                      <a:r>
                        <a:rPr lang="ru-RU" sz="1600" b="1" dirty="0">
                          <a:latin typeface="+mn-lt"/>
                        </a:rPr>
                        <a:t>обучающихся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90488" indent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1114</a:t>
                      </a:r>
                    </a:p>
                    <a:p>
                      <a:pPr marL="90488" indent="0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чел.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Группы</a:t>
                      </a:r>
                    </a:p>
                    <a:p>
                      <a:r>
                        <a:rPr lang="ru-RU" sz="1600" b="1" dirty="0">
                          <a:latin typeface="+mn-lt"/>
                        </a:rPr>
                        <a:t>1 курса: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375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</a:rPr>
                        <a:t>чел.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Невыпускные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группы: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407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чел.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Выпускные группы: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407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чел.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чел.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600" b="1" dirty="0">
                          <a:latin typeface="+mj-lt"/>
                        </a:rPr>
                        <a:t>Количество учебных смен: </a:t>
                      </a:r>
                    </a:p>
                    <a:p>
                      <a:pPr marL="0" indent="0"/>
                      <a:r>
                        <a:rPr lang="ru-RU" sz="1600" b="1" dirty="0">
                          <a:latin typeface="+mj-lt"/>
                        </a:rPr>
                        <a:t>Вместимость (чел) при соц. </a:t>
                      </a:r>
                    </a:p>
                    <a:p>
                      <a:pPr marL="0" indent="0"/>
                      <a:r>
                        <a:rPr lang="ru-RU" sz="1600" b="1" dirty="0">
                          <a:latin typeface="+mj-lt"/>
                        </a:rPr>
                        <a:t>дистанцировании: </a:t>
                      </a:r>
                      <a:r>
                        <a:rPr lang="ru-RU" sz="1400" b="1" dirty="0">
                          <a:latin typeface="+mj-lt"/>
                        </a:rPr>
                        <a:t>1 смена / 2 смена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617/ 497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356562"/>
                  </a:ext>
                </a:extLst>
              </a:tr>
              <a:tr h="125827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Группы 1 курса (всего 19 065  час)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sz="160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771145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Часов</a:t>
                      </a:r>
                    </a:p>
                    <a:p>
                      <a:pPr marL="0" indent="0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теоретических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12 174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Часов</a:t>
                      </a:r>
                    </a:p>
                    <a:p>
                      <a:pPr marL="0" indent="182563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практических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6 891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Часов теоретических занятий в  </a:t>
                      </a:r>
                    </a:p>
                    <a:p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дистанционном формате до 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6 087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3098232"/>
                  </a:ext>
                </a:extLst>
              </a:tr>
              <a:tr h="127772">
                <a:tc gridSpan="6">
                  <a:txBody>
                    <a:bodyPr/>
                    <a:lstStyle/>
                    <a:p>
                      <a:r>
                        <a:rPr lang="ru-RU" sz="1600" b="1" dirty="0" err="1">
                          <a:latin typeface="+mn-lt"/>
                        </a:rPr>
                        <a:t>Невыпускные</a:t>
                      </a:r>
                      <a:r>
                        <a:rPr lang="ru-RU" sz="1600" b="1" dirty="0">
                          <a:latin typeface="+mn-lt"/>
                        </a:rPr>
                        <a:t> </a:t>
                      </a:r>
                      <a:r>
                        <a:rPr lang="ru-RU" sz="1600" b="1" dirty="0" err="1">
                          <a:latin typeface="+mn-lt"/>
                        </a:rPr>
                        <a:t>гр</a:t>
                      </a:r>
                      <a:r>
                        <a:rPr lang="ru-RU" sz="1600" b="1" dirty="0">
                          <a:latin typeface="+mn-lt"/>
                        </a:rPr>
                        <a:t> (всего 33 059 час)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7550799"/>
                  </a:ext>
                </a:extLst>
              </a:tr>
              <a:tr h="482170">
                <a:tc gridSpan="2">
                  <a:txBody>
                    <a:bodyPr/>
                    <a:lstStyle/>
                    <a:p>
                      <a:pPr marL="0" indent="0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Часов</a:t>
                      </a:r>
                    </a:p>
                    <a:p>
                      <a:pPr marL="0" indent="0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теоретических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15 912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Часов</a:t>
                      </a:r>
                    </a:p>
                    <a:p>
                      <a:pPr marL="0" indent="182563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практических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17 147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Часов теоретических занятий в 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дистанционном формате 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 50%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7 956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6829870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Выпускные </a:t>
                      </a:r>
                      <a:r>
                        <a:rPr lang="ru-RU" sz="1600" b="1" dirty="0" err="1">
                          <a:latin typeface="+mn-lt"/>
                        </a:rPr>
                        <a:t>гр</a:t>
                      </a:r>
                      <a:r>
                        <a:rPr lang="ru-RU" sz="1600" b="1" dirty="0">
                          <a:latin typeface="+mn-lt"/>
                        </a:rPr>
                        <a:t> (всего 16 185 часов)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2620093"/>
                  </a:ext>
                </a:extLst>
              </a:tr>
              <a:tr h="661761">
                <a:tc gridSpan="2">
                  <a:txBody>
                    <a:bodyPr/>
                    <a:lstStyle/>
                    <a:p>
                      <a:pPr marL="0" indent="0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Часов</a:t>
                      </a:r>
                    </a:p>
                    <a:p>
                      <a:pPr marL="0" indent="0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теоретических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  6 187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Часов</a:t>
                      </a:r>
                    </a:p>
                    <a:p>
                      <a:pPr marL="0" indent="182563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практических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9 998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Часов теоретических занятий в 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дистанционном формате до 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0%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3 093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067225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89159" y="368115"/>
            <a:ext cx="89183" cy="338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342" y="365754"/>
            <a:ext cx="10590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ПРИМЕР ПО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МОДЕЛИ №2</a:t>
            </a:r>
            <a:r>
              <a:rPr lang="ru-RU" b="1" dirty="0"/>
              <a:t> (БОЛЕЕ 500 ОБУЧАЮЩИХСЯ)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82F9106-47A6-4651-B069-B1E7FF4EDDD1}"/>
              </a:ext>
            </a:extLst>
          </p:cNvPr>
          <p:cNvSpPr/>
          <p:nvPr/>
        </p:nvSpPr>
        <p:spPr>
          <a:xfrm>
            <a:off x="8455741" y="136803"/>
            <a:ext cx="3736259" cy="747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1DB627-EA5E-48F7-AFD0-81E4AFC4C95D}"/>
              </a:ext>
            </a:extLst>
          </p:cNvPr>
          <p:cNvSpPr txBox="1"/>
          <p:nvPr/>
        </p:nvSpPr>
        <p:spPr>
          <a:xfrm>
            <a:off x="8524569" y="318614"/>
            <a:ext cx="366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ПРОЕКТ  «ЧИСТЫЙ КАМПУС» 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СПО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2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45261" y="469181"/>
            <a:ext cx="7887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ЦИФРОВАЯ ТРАНСФОРМАЦИЯ ОБРАЗОВАТЕЛЬНОГО ПРОЦЕССА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6078" y="404388"/>
            <a:ext cx="89183" cy="467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5411" y="1453800"/>
            <a:ext cx="813061" cy="8130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556079" y="1068483"/>
            <a:ext cx="109777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Развитие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цифровой среды ПОО</a:t>
            </a:r>
            <a:r>
              <a:rPr lang="ru-RU" sz="1600" b="1" dirty="0"/>
              <a:t>:</a:t>
            </a:r>
            <a:r>
              <a:rPr lang="ru-RU" sz="1600" dirty="0"/>
              <a:t> пересмотр содержания образования, создание гибкой системы управления организацией и </a:t>
            </a:r>
            <a:r>
              <a:rPr lang="ru-RU" sz="1600" b="1" dirty="0"/>
              <a:t>персонализированным образовательным процессом (РЦРПК СПО)</a:t>
            </a:r>
            <a:r>
              <a:rPr lang="ru-RU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Повышение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цифровой грамотности преподавателей</a:t>
            </a:r>
            <a:r>
              <a:rPr lang="ru-RU" sz="1600" b="1" dirty="0"/>
              <a:t> (ЦОПП).</a:t>
            </a: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Создание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условий и технической возможности </a:t>
            </a:r>
            <a:r>
              <a:rPr lang="ru-RU" sz="1600" dirty="0"/>
              <a:t>преподавателям создавать интерактивные образовательные средства и сам контент (несколько виртуальных и реальных помещений с техническими средствами создания </a:t>
            </a:r>
            <a:r>
              <a:rPr lang="ru-RU" sz="1600" dirty="0" err="1"/>
              <a:t>медиаконтента</a:t>
            </a:r>
            <a:r>
              <a:rPr lang="ru-RU" sz="1600" dirty="0"/>
              <a:t>)  - ЦОПП студия записи.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Переход к концепции использования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персональных устройств </a:t>
            </a:r>
            <a:r>
              <a:rPr lang="ru-RU" sz="1600" dirty="0"/>
              <a:t>студентами и преподавателями (обеспечение индивидуальных рабочих мест – 745 чел).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Платформы:  </a:t>
            </a:r>
            <a:r>
              <a:rPr lang="ru-RU" sz="1600" b="1" dirty="0" err="1"/>
              <a:t>Moodle</a:t>
            </a:r>
            <a:r>
              <a:rPr lang="ru-RU" sz="1600" b="1" dirty="0"/>
              <a:t>,  ZOOM,  </a:t>
            </a:r>
            <a:r>
              <a:rPr lang="ru-RU" sz="1600" b="1" dirty="0" err="1"/>
              <a:t>Дневник.ру</a:t>
            </a:r>
            <a:endParaRPr lang="ru-RU" sz="16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0623" y="5382986"/>
            <a:ext cx="813061" cy="813061"/>
          </a:xfrm>
          <a:prstGeom prst="rect">
            <a:avLst/>
          </a:prstGeom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674925" y="5197362"/>
            <a:ext cx="8982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3425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Создание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ресурсов для хранения и предоставления контента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/>
              <a:t>для студентов и преподавателей на современных </a:t>
            </a:r>
            <a:r>
              <a:rPr lang="ru-RU" sz="1600" dirty="0" err="1"/>
              <a:t>медиаплатформах</a:t>
            </a:r>
            <a:r>
              <a:rPr lang="ru-RU" sz="1600" dirty="0"/>
              <a:t> и в современных форматах.</a:t>
            </a:r>
          </a:p>
          <a:p>
            <a:pPr marL="733425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Персонификация доступа к информационным ресурсам.</a:t>
            </a:r>
          </a:p>
          <a:p>
            <a:pPr marL="733425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Безопасность данных, защита от несанкционированного доступа.</a:t>
            </a:r>
          </a:p>
          <a:p>
            <a:pPr marL="733425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Пересмотр и модифицирование существующей сети обмена данными.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4924" y="4645101"/>
            <a:ext cx="7887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ЦИФРОВАЯ БЕЗОПАСНОСТЬ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5741" y="4645101"/>
            <a:ext cx="89183" cy="467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D0F8955-AA9C-400D-9975-BC97AAFD4F5B}"/>
              </a:ext>
            </a:extLst>
          </p:cNvPr>
          <p:cNvSpPr/>
          <p:nvPr/>
        </p:nvSpPr>
        <p:spPr>
          <a:xfrm>
            <a:off x="8455741" y="136803"/>
            <a:ext cx="3736259" cy="747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9BC664-0938-480D-B75C-04A6EA753F5D}"/>
              </a:ext>
            </a:extLst>
          </p:cNvPr>
          <p:cNvSpPr txBox="1"/>
          <p:nvPr/>
        </p:nvSpPr>
        <p:spPr>
          <a:xfrm>
            <a:off x="8524569" y="318614"/>
            <a:ext cx="366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ПРОЕКТ  «ЧИСТЫЙ КАМПУС» 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СПО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80708" y="454584"/>
            <a:ext cx="7887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ОРГАНИЗАЦИЯ САНИТАРНО-ЭПИДЕМИОЛОГИЧЕСКОГО РЕЖИМА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16080" y="1397891"/>
            <a:ext cx="357487" cy="523220"/>
            <a:chOff x="444617" y="4098054"/>
            <a:chExt cx="357487" cy="52322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44617" y="4195585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444618" y="4098054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1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48871" y="1950171"/>
            <a:ext cx="2825324" cy="211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600" dirty="0"/>
              <a:t>Организация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входного контроля обучающихся </a:t>
            </a:r>
            <a:r>
              <a:rPr lang="ru-RU" sz="1600" b="1" dirty="0"/>
              <a:t>и сотрудников </a:t>
            </a:r>
            <a:r>
              <a:rPr lang="ru-RU" sz="1600" dirty="0"/>
              <a:t>- создание </a:t>
            </a:r>
            <a:r>
              <a:rPr lang="ru-RU" sz="1600" b="1" dirty="0"/>
              <a:t>«красных зон»</a:t>
            </a:r>
            <a:r>
              <a:rPr lang="ru-RU" sz="16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600" dirty="0"/>
              <a:t>(замер температуры, обеззараживание рук и соблюдения масочного режима)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27279" y="1426951"/>
            <a:ext cx="379948" cy="523220"/>
            <a:chOff x="13134458" y="2147598"/>
            <a:chExt cx="379948" cy="523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3156919" y="2192599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13134458" y="2147598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2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027279" y="1960410"/>
            <a:ext cx="2564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600" dirty="0"/>
              <a:t>Соблюдение социальной дистанции – нанесение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разметки</a:t>
            </a:r>
            <a:r>
              <a:rPr lang="ru-RU" sz="1600" b="1" dirty="0"/>
              <a:t> в местах общего пользования </a:t>
            </a:r>
            <a:r>
              <a:rPr lang="ru-RU" sz="1600" dirty="0"/>
              <a:t>(санитарно-гигиенические помещения; столовые; входные зоны зданий и общежитий; библиотеки) с интервалом 1,5 м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5882512" y="1432772"/>
            <a:ext cx="368665" cy="523220"/>
            <a:chOff x="13114919" y="3070577"/>
            <a:chExt cx="273968" cy="52322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3114919" y="3123525"/>
              <a:ext cx="273968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13123227" y="3070577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3</a:t>
              </a: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862238" y="1974630"/>
            <a:ext cx="2388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Закрепление</a:t>
            </a:r>
            <a:r>
              <a:rPr lang="ru-RU" sz="1600" b="1" dirty="0"/>
              <a:t> за группой помещения </a:t>
            </a:r>
            <a:r>
              <a:rPr lang="ru-RU" sz="1600" dirty="0"/>
              <a:t>для исключения контакта с  другими группами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8770936" y="1376582"/>
            <a:ext cx="397600" cy="605815"/>
            <a:chOff x="18717938" y="1083681"/>
            <a:chExt cx="368651" cy="52322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8729102" y="1124200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18717938" y="1083681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4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49493" y="5221312"/>
            <a:ext cx="2320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Обеспечение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работы запасных выходов </a:t>
            </a:r>
            <a:r>
              <a:rPr lang="ru-RU" sz="1600" dirty="0"/>
              <a:t>из корпусов и общежитий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91525" y="392768"/>
            <a:ext cx="89183" cy="467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748485" y="1992527"/>
            <a:ext cx="3126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Введение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«разряженного»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расписания</a:t>
            </a:r>
            <a:r>
              <a:rPr lang="ru-RU" sz="1600" b="1" dirty="0"/>
              <a:t> занятий </a:t>
            </a:r>
            <a:r>
              <a:rPr lang="ru-RU" sz="1600" dirty="0"/>
              <a:t>и разное время проведения перемен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571066" y="4655864"/>
            <a:ext cx="397600" cy="539803"/>
            <a:chOff x="18717938" y="1083681"/>
            <a:chExt cx="368651" cy="46620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8729102" y="1124200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18717938" y="1083681"/>
              <a:ext cx="201206" cy="451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5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042385" y="4679321"/>
            <a:ext cx="397600" cy="539803"/>
            <a:chOff x="18717938" y="1083681"/>
            <a:chExt cx="368651" cy="466208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8729102" y="1124200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18717938" y="1083681"/>
              <a:ext cx="201206" cy="451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6</a:t>
              </a: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990919" y="5249881"/>
            <a:ext cx="2985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Соблюдение режима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проветривания и дезинфекции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6108734" y="4671028"/>
            <a:ext cx="397600" cy="539805"/>
            <a:chOff x="18717938" y="756896"/>
            <a:chExt cx="368651" cy="46620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8729102" y="797416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 flipH="1">
              <a:off x="18717938" y="756896"/>
              <a:ext cx="201206" cy="451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7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103572" y="5257749"/>
            <a:ext cx="2985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Соблюдение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норм проживания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/>
              <a:t>в общежитиях, правил поведения в общественных местах, зонах отдыха</a:t>
            </a:r>
            <a:endParaRPr lang="ru-RU" sz="1600" b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C96F5709-0F78-43F6-914D-757FDF61909E}"/>
              </a:ext>
            </a:extLst>
          </p:cNvPr>
          <p:cNvSpPr/>
          <p:nvPr/>
        </p:nvSpPr>
        <p:spPr>
          <a:xfrm>
            <a:off x="8455741" y="136803"/>
            <a:ext cx="3736259" cy="747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E6B6596-5018-41C1-BE90-1C978E1AA822}"/>
              </a:ext>
            </a:extLst>
          </p:cNvPr>
          <p:cNvSpPr txBox="1"/>
          <p:nvPr/>
        </p:nvSpPr>
        <p:spPr>
          <a:xfrm>
            <a:off x="8524569" y="318614"/>
            <a:ext cx="366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ПРОЕКТ  «ЧИСТЫЙ КАМПУС» 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СПО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3" name="Изображение 10">
            <a:extLst>
              <a:ext uri="{FF2B5EF4-FFF2-40B4-BE49-F238E27FC236}">
                <a16:creationId xmlns:a16="http://schemas.microsoft.com/office/drawing/2014/main" xmlns="" id="{3D4478E7-5939-497E-9BC3-DDD9B00E2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972" y="4077012"/>
            <a:ext cx="2088411" cy="129844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2A477ED-E0E8-4C81-AE4D-171BF530B0D6}"/>
              </a:ext>
            </a:extLst>
          </p:cNvPr>
          <p:cNvSpPr txBox="1"/>
          <p:nvPr/>
        </p:nvSpPr>
        <p:spPr>
          <a:xfrm>
            <a:off x="792462" y="361832"/>
            <a:ext cx="45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42030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2020</Words>
  <Application>Microsoft Office PowerPoint</Application>
  <PresentationFormat>Произвольный</PresentationFormat>
  <Paragraphs>362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СТУДЕНТЫ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Вадим</cp:lastModifiedBy>
  <cp:revision>398</cp:revision>
  <cp:lastPrinted>2020-08-03T10:55:18Z</cp:lastPrinted>
  <dcterms:created xsi:type="dcterms:W3CDTF">2020-07-15T02:23:01Z</dcterms:created>
  <dcterms:modified xsi:type="dcterms:W3CDTF">2020-08-17T06:40:03Z</dcterms:modified>
</cp:coreProperties>
</file>