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7" r:id="rId3"/>
    <p:sldId id="268" r:id="rId4"/>
    <p:sldId id="269" r:id="rId5"/>
    <p:sldId id="270" r:id="rId6"/>
    <p:sldId id="266" r:id="rId7"/>
    <p:sldId id="271" r:id="rId8"/>
    <p:sldId id="272" r:id="rId9"/>
    <p:sldId id="261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M: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M: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M: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zakova\Desktop\&#1056;&#1072;&#1073;&#1086;&#1095;&#1072;&#1103;%20&#1087;&#1072;&#1087;&#1082;&#1072;\&#1056;&#1072;&#1073;&#1086;&#1095;&#1080;&#1081;%20&#1089;&#1090;&#1086;&#1083;\&#1054;&#1058;&#1063;&#1045;&#1058;&#1067;%20&#1087;&#1086;%20&#1082;&#1086;&#1085;&#1090;&#1080;&#1085;&#1075;&#1077;&#1085;&#1090;&#1091;\2020\&#1074;&#1099;&#1087;&#1091;&#1089;&#1082;%202020%20&#1080;&#1079;%20&#1057;&#1055;&#1054;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12423830393435"/>
          <c:y val="3.0492775253120045E-2"/>
          <c:w val="0.55025613222191083"/>
          <c:h val="0.837367863640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Лист2!$C$147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428827824555306E-2"/>
                  <c:y val="9.9101519572640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F16-48A4-B814-DD346E49FE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Лист2!$B$148:$B$157</c:f>
              <c:strCache>
                <c:ptCount val="10"/>
                <c:pt idx="0">
                  <c:v>Республика Тыва</c:v>
                </c:pt>
                <c:pt idx="1">
                  <c:v>Республика Алтай</c:v>
                </c:pt>
                <c:pt idx="2">
                  <c:v>Республика Хакасия</c:v>
                </c:pt>
                <c:pt idx="3">
                  <c:v>Алтайский край </c:v>
                </c:pt>
                <c:pt idx="4">
                  <c:v>Иркутская область</c:v>
                </c:pt>
                <c:pt idx="5">
                  <c:v>Красноярский край</c:v>
                </c:pt>
                <c:pt idx="6">
                  <c:v>Омская область</c:v>
                </c:pt>
                <c:pt idx="7">
                  <c:v>Кемеровская область -</c:v>
                </c:pt>
                <c:pt idx="8">
                  <c:v>Новосибирская область</c:v>
                </c:pt>
                <c:pt idx="9">
                  <c:v>Томская область</c:v>
                </c:pt>
              </c:strCache>
            </c:strRef>
          </c:cat>
          <c:val>
            <c:numRef>
              <c:f>Лист2!$C$148:$C$157</c:f>
              <c:numCache>
                <c:formatCode>General</c:formatCode>
                <c:ptCount val="10"/>
                <c:pt idx="0">
                  <c:v>34.47</c:v>
                </c:pt>
                <c:pt idx="1">
                  <c:v>55.86</c:v>
                </c:pt>
                <c:pt idx="2">
                  <c:v>57.93</c:v>
                </c:pt>
                <c:pt idx="3">
                  <c:v>57.51</c:v>
                </c:pt>
                <c:pt idx="4">
                  <c:v>62.45</c:v>
                </c:pt>
                <c:pt idx="5">
                  <c:v>64.760000000000005</c:v>
                </c:pt>
                <c:pt idx="6">
                  <c:v>60.01</c:v>
                </c:pt>
                <c:pt idx="7">
                  <c:v>63.71</c:v>
                </c:pt>
                <c:pt idx="8">
                  <c:v>64.790000000000006</c:v>
                </c:pt>
                <c:pt idx="9">
                  <c:v>66.849999999999994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6-48A4-B814-DD346E49FE2F}"/>
            </c:ext>
          </c:extLst>
        </c:ser>
        <c:ser>
          <c:idx val="1"/>
          <c:order val="1"/>
          <c:tx>
            <c:strRef>
              <c:f>Лист2!$D$147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16-48A4-B814-DD346E49FE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1.2197110101248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F16-48A4-B814-DD346E49FE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Лист2!$B$148:$B$157</c:f>
              <c:strCache>
                <c:ptCount val="10"/>
                <c:pt idx="0">
                  <c:v>Республика Тыва</c:v>
                </c:pt>
                <c:pt idx="1">
                  <c:v>Республика Алтай</c:v>
                </c:pt>
                <c:pt idx="2">
                  <c:v>Республика Хакасия</c:v>
                </c:pt>
                <c:pt idx="3">
                  <c:v>Алтайский край </c:v>
                </c:pt>
                <c:pt idx="4">
                  <c:v>Иркутская область</c:v>
                </c:pt>
                <c:pt idx="5">
                  <c:v>Красноярский край</c:v>
                </c:pt>
                <c:pt idx="6">
                  <c:v>Омская область</c:v>
                </c:pt>
                <c:pt idx="7">
                  <c:v>Кемеровская область -</c:v>
                </c:pt>
                <c:pt idx="8">
                  <c:v>Новосибирская область</c:v>
                </c:pt>
                <c:pt idx="9">
                  <c:v>Томская область</c:v>
                </c:pt>
              </c:strCache>
            </c:strRef>
          </c:cat>
          <c:val>
            <c:numRef>
              <c:f>Лист2!$D$148:$D$157</c:f>
              <c:numCache>
                <c:formatCode>General</c:formatCode>
                <c:ptCount val="10"/>
                <c:pt idx="0">
                  <c:v>36.46</c:v>
                </c:pt>
                <c:pt idx="1">
                  <c:v>50.2</c:v>
                </c:pt>
                <c:pt idx="2">
                  <c:v>53.51</c:v>
                </c:pt>
                <c:pt idx="3">
                  <c:v>57.05</c:v>
                </c:pt>
                <c:pt idx="4">
                  <c:v>58</c:v>
                </c:pt>
                <c:pt idx="5">
                  <c:v>62.94</c:v>
                </c:pt>
                <c:pt idx="6">
                  <c:v>63.48</c:v>
                </c:pt>
                <c:pt idx="7">
                  <c:v>65.540000000000006</c:v>
                </c:pt>
                <c:pt idx="8">
                  <c:v>67.45</c:v>
                </c:pt>
                <c:pt idx="9">
                  <c:v>71.81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16-48A4-B814-DD346E49F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6921840"/>
        <c:axId val="156923016"/>
      </c:barChart>
      <c:catAx>
        <c:axId val="15692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23016"/>
        <c:crosses val="autoZero"/>
        <c:auto val="1"/>
        <c:lblAlgn val="ctr"/>
        <c:lblOffset val="100"/>
        <c:noMultiLvlLbl val="0"/>
      </c:catAx>
      <c:valAx>
        <c:axId val="156923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692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493827633704698"/>
          <c:y val="0.51373003233434678"/>
          <c:w val="0.16506167362882457"/>
          <c:h val="0.11140781541834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Лист2!$B$166:$B$175</c:f>
              <c:strCache>
                <c:ptCount val="10"/>
                <c:pt idx="0">
                  <c:v>Свердловская область</c:v>
                </c:pt>
                <c:pt idx="1">
                  <c:v>Новгородская область</c:v>
                </c:pt>
                <c:pt idx="2">
                  <c:v>Ленинградская область</c:v>
                </c:pt>
                <c:pt idx="3">
                  <c:v>Калужская область</c:v>
                </c:pt>
                <c:pt idx="4">
                  <c:v>Архангельская область</c:v>
                </c:pt>
                <c:pt idx="5">
                  <c:v>Республика Карелия</c:v>
                </c:pt>
                <c:pt idx="6">
                  <c:v>Ярославская область</c:v>
                </c:pt>
                <c:pt idx="7">
                  <c:v>Томская область</c:v>
                </c:pt>
                <c:pt idx="8">
                  <c:v>Магаданская область</c:v>
                </c:pt>
                <c:pt idx="9">
                  <c:v>Чукотский автономный округ</c:v>
                </c:pt>
              </c:strCache>
            </c:strRef>
          </c:cat>
          <c:val>
            <c:numRef>
              <c:f>Лист2!$C$166:$C$175</c:f>
              <c:numCache>
                <c:formatCode>General</c:formatCode>
                <c:ptCount val="10"/>
                <c:pt idx="0">
                  <c:v>70.400000000000006</c:v>
                </c:pt>
                <c:pt idx="1">
                  <c:v>70.5</c:v>
                </c:pt>
                <c:pt idx="2">
                  <c:v>70.900000000000006</c:v>
                </c:pt>
                <c:pt idx="3">
                  <c:v>70.900000000000006</c:v>
                </c:pt>
                <c:pt idx="4">
                  <c:v>71</c:v>
                </c:pt>
                <c:pt idx="5">
                  <c:v>71.099999999999994</c:v>
                </c:pt>
                <c:pt idx="6">
                  <c:v>71.099999999999994</c:v>
                </c:pt>
                <c:pt idx="7">
                  <c:v>71.8</c:v>
                </c:pt>
                <c:pt idx="8">
                  <c:v>74.7</c:v>
                </c:pt>
                <c:pt idx="9">
                  <c:v>90.2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B-413F-A680-AD5CFBCE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6923800"/>
        <c:axId val="156924192"/>
      </c:barChart>
      <c:catAx>
        <c:axId val="156923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24192"/>
        <c:crosses val="autoZero"/>
        <c:auto val="1"/>
        <c:lblAlgn val="ctr"/>
        <c:lblOffset val="100"/>
        <c:noMultiLvlLbl val="0"/>
      </c:catAx>
      <c:valAx>
        <c:axId val="15692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2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76387949127758"/>
          <c:y val="4.609921706775183E-2"/>
          <c:w val="0.54107105707877723"/>
          <c:h val="0.94613640469175331"/>
        </c:manualLayout>
      </c:layout>
      <c:doughnutChart>
        <c:varyColors val="1"/>
        <c:ser>
          <c:idx val="0"/>
          <c:order val="0"/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24-431E-8CE2-82F7A3528CF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24-431E-8CE2-82F7A3528CF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24-431E-8CE2-82F7A3528C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Лист2!$B$134:$B$136</c:f>
              <c:strCache>
                <c:ptCount val="3"/>
                <c:pt idx="0">
                  <c:v>ТО</c:v>
                </c:pt>
                <c:pt idx="1">
                  <c:v>СФО</c:v>
                </c:pt>
                <c:pt idx="2">
                  <c:v>РФ</c:v>
                </c:pt>
              </c:strCache>
            </c:strRef>
          </c:cat>
          <c:val>
            <c:numRef>
              <c:f>Лист2!$C$134:$C$136</c:f>
              <c:numCache>
                <c:formatCode>0.00%</c:formatCode>
                <c:ptCount val="3"/>
                <c:pt idx="0">
                  <c:v>0.71799999999999997</c:v>
                </c:pt>
                <c:pt idx="1">
                  <c:v>0.61890000000000001</c:v>
                </c:pt>
                <c:pt idx="2">
                  <c:v>0.62129999999999996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24-431E-8CE2-82F7A3528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715723077486797E-2"/>
          <c:y val="0.20906663177729165"/>
          <c:w val="0.25295423119189936"/>
          <c:h val="0.64235598656432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выпуск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5F-4401-8524-2BEF32A7A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5F-4401-8524-2BEF32A7AF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5F-4401-8524-2BEF32A7AF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5F-4401-8524-2BEF32A7AF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5F-4401-8524-2BEF32A7AF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5F-4401-8524-2BEF32A7AF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85F-4401-8524-2BEF32A7AF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85F-4401-8524-2BEF32A7AF8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85F-4401-8524-2BEF32A7AF8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85F-4401-8524-2BEF32A7AF82}"/>
              </c:ext>
            </c:extLst>
          </c:dPt>
          <c:dLbls>
            <c:dLbl>
              <c:idx val="7"/>
              <c:layout>
                <c:manualLayout>
                  <c:x val="-0.11664709327884795"/>
                  <c:y val="-0.14777470926808808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85F-4401-8524-2BEF32A7AF8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3625687243007933E-2"/>
                  <c:y val="-0.1441704480664274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85F-4401-8524-2BEF32A7AF8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0.16940027647805217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85F-4401-8524-2BEF32A7AF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Лист2!$A$2:$A$11</c:f>
              <c:strCache>
                <c:ptCount val="10"/>
                <c:pt idx="0">
                  <c:v>ПРОМЫШЛЕННОСТЬ</c:v>
                </c:pt>
                <c:pt idx="1">
                  <c:v>СФЕРА УСЛУГ</c:v>
                </c:pt>
                <c:pt idx="2">
                  <c:v>ТРАНСПОРТ</c:v>
                </c:pt>
                <c:pt idx="3">
                  <c:v>ЗДРАВООХРАНЕНИЕ И ФАРМАЦИЯ</c:v>
                </c:pt>
                <c:pt idx="4">
                  <c:v>ОБРАЗОВАНИЕ</c:v>
                </c:pt>
                <c:pt idx="5">
                  <c:v>СТРОИТЕЛЬСТВО</c:v>
                </c:pt>
                <c:pt idx="6">
                  <c:v>ИНФОРМАЦИОННЫЕ ТЕХНОЛОГИИ</c:v>
                </c:pt>
                <c:pt idx="7">
                  <c:v>СЕЛЬСКОЕ ХОЗЯЙСТВО</c:v>
                </c:pt>
                <c:pt idx="8">
                  <c:v>КУЛЬТУРА</c:v>
                </c:pt>
                <c:pt idx="9">
                  <c:v>ЛЕСНОЕ ХОЗЯЙСТВО</c:v>
                </c:pt>
              </c:strCache>
            </c:strRef>
          </c:cat>
          <c:val>
            <c:numRef>
              <c:f>Лист2!$B$2:$B$11</c:f>
              <c:numCache>
                <c:formatCode>General</c:formatCode>
                <c:ptCount val="10"/>
                <c:pt idx="0">
                  <c:v>1252</c:v>
                </c:pt>
                <c:pt idx="1">
                  <c:v>1241</c:v>
                </c:pt>
                <c:pt idx="2">
                  <c:v>695</c:v>
                </c:pt>
                <c:pt idx="3">
                  <c:v>689</c:v>
                </c:pt>
                <c:pt idx="4">
                  <c:v>409</c:v>
                </c:pt>
                <c:pt idx="5">
                  <c:v>315</c:v>
                </c:pt>
                <c:pt idx="6">
                  <c:v>317</c:v>
                </c:pt>
                <c:pt idx="7">
                  <c:v>263</c:v>
                </c:pt>
                <c:pt idx="8">
                  <c:v>216</c:v>
                </c:pt>
                <c:pt idx="9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85F-4401-8524-2BEF32A7AF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42804389838414"/>
          <c:y val="0"/>
          <c:w val="0.34766553429086378"/>
          <c:h val="0.97946564415384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Прогноз трудоустройства – 2020</a:t>
            </a:r>
          </a:p>
          <a:p>
            <a:pPr>
              <a:defRPr/>
            </a:pPr>
            <a:r>
              <a:rPr lang="ru-RU" sz="1400" dirty="0" smtClean="0"/>
              <a:t>(очная и вечерняя форма обучения)</a:t>
            </a:r>
            <a:endParaRPr lang="ru-RU" sz="1400" dirty="0"/>
          </a:p>
        </c:rich>
      </c:tx>
      <c:layout>
        <c:manualLayout>
          <c:xMode val="edge"/>
          <c:yMode val="edge"/>
          <c:x val="0.25740966754155731"/>
          <c:y val="2.97032867739294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446194225721784E-2"/>
          <c:y val="0.13293627506795244"/>
          <c:w val="0.61935892388451441"/>
          <c:h val="0.82673048794373449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rgbClr val="00B0F0"/>
              </a:solidFill>
            </c:spPr>
          </c:dPt>
          <c:dPt>
            <c:idx val="1"/>
            <c:bubble3D val="0"/>
            <c:explosion val="5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BF504D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/>
                      <a:t>3195ч 67,8%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66666666666666E-2"/>
                  <c:y val="4.8201413644206596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10ч </a:t>
                    </a:r>
                  </a:p>
                  <a:p>
                    <a:r>
                      <a:rPr lang="ru-RU" sz="1600"/>
                      <a:t>0,2%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11111111111105E-2"/>
                  <c:y val="-1.1123470522803115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424ч</a:t>
                    </a:r>
                  </a:p>
                  <a:p>
                    <a:r>
                      <a:rPr lang="en-US" sz="1600"/>
                      <a:t>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444444444444445E-2"/>
                  <c:y val="-2.9195460689771955E-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613ч </a:t>
                    </a:r>
                  </a:p>
                  <a:p>
                    <a:r>
                      <a:rPr lang="ru-RU" sz="1600"/>
                      <a:t>13%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3.3370703523016243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94ч </a:t>
                    </a:r>
                  </a:p>
                  <a:p>
                    <a:r>
                      <a:rPr lang="en-US" sz="160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444444444444445E-2"/>
                  <c:y val="-1.853911753800519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377ч </a:t>
                    </a:r>
                  </a:p>
                  <a:p>
                    <a:r>
                      <a:rPr lang="en-US" sz="1600"/>
                      <a:t>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Лист1!$B$13:$B$18</c:f>
              <c:strCache>
                <c:ptCount val="6"/>
                <c:pt idx="0">
                  <c:v>Прогноз трудоустройства</c:v>
                </c:pt>
                <c:pt idx="1">
                  <c:v>самозанятость</c:v>
                </c:pt>
                <c:pt idx="2">
                  <c:v>Планируют продолжить обучение</c:v>
                </c:pt>
                <c:pt idx="3">
                  <c:v>РА</c:v>
                </c:pt>
                <c:pt idx="4">
                  <c:v>Д/о</c:v>
                </c:pt>
                <c:pt idx="5">
                  <c:v>Риск нетрудоустройства</c:v>
                </c:pt>
              </c:strCache>
            </c:strRef>
          </c:cat>
          <c:val>
            <c:numRef>
              <c:f>Лист1!$D$13:$D$18</c:f>
              <c:numCache>
                <c:formatCode>0.0%</c:formatCode>
                <c:ptCount val="6"/>
                <c:pt idx="0">
                  <c:v>0.67800000000000005</c:v>
                </c:pt>
                <c:pt idx="1">
                  <c:v>2E-3</c:v>
                </c:pt>
                <c:pt idx="2" formatCode="0%">
                  <c:v>0.09</c:v>
                </c:pt>
                <c:pt idx="3" formatCode="0%">
                  <c:v>0.13</c:v>
                </c:pt>
                <c:pt idx="4" formatCode="0%">
                  <c:v>0.02</c:v>
                </c:pt>
                <c:pt idx="5" formatCode="0%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Трудоустройство </a:t>
            </a:r>
            <a:r>
              <a:rPr lang="ru-RU" dirty="0" smtClean="0"/>
              <a:t>– 2019</a:t>
            </a:r>
          </a:p>
          <a:p>
            <a:pPr>
              <a:defRPr/>
            </a:pPr>
            <a:r>
              <a:rPr lang="ru-RU" sz="1400" dirty="0" smtClean="0"/>
              <a:t>(очная и вечерняя</a:t>
            </a:r>
            <a:r>
              <a:rPr lang="ru-RU" sz="1400" baseline="0" dirty="0" smtClean="0"/>
              <a:t> форма обучения</a:t>
            </a:r>
            <a:r>
              <a:rPr lang="ru-RU" sz="1400" dirty="0" smtClean="0"/>
              <a:t>)</a:t>
            </a:r>
            <a:endParaRPr lang="ru-RU" sz="1400" dirty="0"/>
          </a:p>
        </c:rich>
      </c:tx>
      <c:layout>
        <c:manualLayout>
          <c:xMode val="edge"/>
          <c:yMode val="edge"/>
          <c:x val="0.23116666666666666"/>
          <c:y val="2.07493285059829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557305336832892E-2"/>
          <c:y val="0.15316690064904678"/>
          <c:w val="0.61635892388451441"/>
          <c:h val="0.81908162642460391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1111111111111112E-2"/>
                  <c:y val="4.798818752307124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2544ч</a:t>
                    </a:r>
                  </a:p>
                  <a:p>
                    <a:r>
                      <a:rPr lang="ru-RU"/>
                      <a:t>66,2%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387ч</a:t>
                    </a:r>
                  </a:p>
                  <a:p>
                    <a:r>
                      <a:rPr lang="ru-RU"/>
                      <a:t>10,1%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6E-2"/>
                  <c:y val="2.953119232188999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503ч</a:t>
                    </a:r>
                  </a:p>
                  <a:p>
                    <a:r>
                      <a:rPr lang="ru-RU"/>
                      <a:t>13,1%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55555555555555E-2"/>
                  <c:y val="-1.845699520118124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98ч</a:t>
                    </a:r>
                  </a:p>
                  <a:p>
                    <a:r>
                      <a:rPr lang="ru-RU"/>
                      <a:t>2,6%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88888888888888E-2"/>
                  <c:y val="-3.32225913621262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311ч</a:t>
                    </a:r>
                  </a:p>
                  <a:p>
                    <a:r>
                      <a:rPr lang="en-US"/>
                      <a:t>8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'ПРОГНОЗ ТРУД-ВА'!$B$27:$B$31</c:f>
              <c:strCache>
                <c:ptCount val="5"/>
                <c:pt idx="0">
                  <c:v>Трудоустроено</c:v>
                </c:pt>
                <c:pt idx="1">
                  <c:v>Продолжили обучение</c:v>
                </c:pt>
                <c:pt idx="2">
                  <c:v>РА</c:v>
                </c:pt>
                <c:pt idx="3">
                  <c:v>Д/о</c:v>
                </c:pt>
                <c:pt idx="4">
                  <c:v>Нетрудоустроено</c:v>
                </c:pt>
              </c:strCache>
            </c:strRef>
          </c:cat>
          <c:val>
            <c:numRef>
              <c:f>'ПРОГНОЗ ТРУД-ВА'!$C$27:$C$31</c:f>
              <c:numCache>
                <c:formatCode>0.0%</c:formatCode>
                <c:ptCount val="5"/>
                <c:pt idx="0">
                  <c:v>0.66200000000000003</c:v>
                </c:pt>
                <c:pt idx="1">
                  <c:v>0.10100000000000001</c:v>
                </c:pt>
                <c:pt idx="2">
                  <c:v>0.13100000000000001</c:v>
                </c:pt>
                <c:pt idx="3">
                  <c:v>2.5999999999999999E-2</c:v>
                </c:pt>
                <c:pt idx="4">
                  <c:v>8.1000000000000003E-2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Рейтинг ПОО по доли</a:t>
            </a:r>
            <a:r>
              <a:rPr lang="ru-RU" sz="1400" baseline="0"/>
              <a:t> трудоустроенных выпускников</a:t>
            </a:r>
          </a:p>
        </c:rich>
      </c:tx>
      <c:layout>
        <c:manualLayout>
          <c:xMode val="edge"/>
          <c:yMode val="edge"/>
          <c:x val="0.30163613342302059"/>
          <c:y val="6.94444444444444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050138205086177E-2"/>
          <c:y val="3.7396106736657921E-2"/>
          <c:w val="0.88093391592382608"/>
          <c:h val="0.8605129046369204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>
                <c:manualLayout>
                  <c:x val="-2.632208662359416E-2"/>
                  <c:y val="-5.092592592592591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536252692031587E-2"/>
                  <c:y val="-4.166666666666668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768126346015794E-2"/>
                  <c:y val="-4.166666666666666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752093802344843E-3"/>
                  <c:y val="-4.166666666666666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822924144532401E-3"/>
                  <c:y val="-2.777777777777777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661880832735106E-2"/>
                  <c:y val="5.09259259259259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107920555156737E-2"/>
                  <c:y val="6.481481481481481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339794209140942E-2"/>
                  <c:y val="4.629629629629625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675041876046901E-2"/>
                  <c:y val="-6.944444444444444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301946631671041E-2"/>
                  <c:y val="5.974104835069132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858339315625751E-3"/>
                  <c:y val="-2.777777777777777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613517060367457E-2"/>
                  <c:y val="8.003571471374297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900918635170604E-2"/>
                  <c:y val="7.502526796022643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16104331179708E-2"/>
                  <c:y val="6.944444444444444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9.5716678631251502E-3"/>
                  <c:y val="-4.166666666666666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7946877243359655E-2"/>
                  <c:y val="6.018518518518518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4357501794687724E-2"/>
                  <c:y val="-5.555555555555555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1964584828906437E-2"/>
                  <c:y val="-6.481481481481481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5553960277578369E-2"/>
                  <c:y val="6.944444444444444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1964584828906438E-3"/>
                  <c:y val="-2.777777777777777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5553960277578369E-2"/>
                  <c:y val="7.40740740740740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1964584828906437E-2"/>
                  <c:y val="0.1296296296296296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316104331179708E-2"/>
                  <c:y val="0.18518518518518517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1.4357501794687724E-2"/>
                  <c:y val="6.481481481481481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4357501794687724E-2"/>
                  <c:y val="-4.166666666666666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9.5716678631250617E-3"/>
                  <c:y val="-4.166666666666666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8.3752093802345051E-3"/>
                  <c:y val="-4.166666666666666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1.5553960277578369E-2"/>
                  <c:y val="6.944444444444444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4357501794687637E-2"/>
                  <c:y val="-4.629629629629629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1.1964584828906437E-2"/>
                  <c:y val="-4.629629629629629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1.1964584828906438E-3"/>
                  <c:y val="-5.555555555555555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1964584828906438E-3"/>
                  <c:y val="2.314814814814814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4.0679588418281801E-2"/>
                  <c:y val="5.09259259259258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7.1787508973438618E-3"/>
                  <c:y val="3.703667249927092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4.4268963866953906E-2"/>
                  <c:y val="4.629629629629629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1.5553960277578369E-2"/>
                  <c:y val="6.0185185185185182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Рейтинг!$B$4:$AK$4</c:f>
              <c:strCache>
                <c:ptCount val="36"/>
                <c:pt idx="0">
                  <c:v>К.ф. ТБМК</c:v>
                </c:pt>
                <c:pt idx="1">
                  <c:v>ТТВТС</c:v>
                </c:pt>
                <c:pt idx="2">
                  <c:v>ТБМК</c:v>
                </c:pt>
                <c:pt idx="3">
                  <c:v>ТЭПК</c:v>
                </c:pt>
                <c:pt idx="4">
                  <c:v>ТПГК</c:v>
                </c:pt>
                <c:pt idx="5">
                  <c:v>КИПТСУ</c:v>
                </c:pt>
                <c:pt idx="6">
                  <c:v>ТГПК</c:v>
                </c:pt>
                <c:pt idx="7">
                  <c:v>МТОТ</c:v>
                </c:pt>
                <c:pt idx="8">
                  <c:v>Подг.ф. ТАК</c:v>
                </c:pt>
                <c:pt idx="9">
                  <c:v>ТБШ</c:v>
                </c:pt>
                <c:pt idx="10">
                  <c:v>АТпромИС</c:v>
                </c:pt>
                <c:pt idx="11">
                  <c:v>КТАБ</c:v>
                </c:pt>
                <c:pt idx="12">
                  <c:v>ТЛТ</c:v>
                </c:pt>
                <c:pt idx="13">
                  <c:v>ТПТ</c:v>
                </c:pt>
                <c:pt idx="14">
                  <c:v>КАПТ</c:v>
                </c:pt>
                <c:pt idx="15">
                  <c:v>Б.ф. КАПТ</c:v>
                </c:pt>
                <c:pt idx="16">
                  <c:v>СПК</c:v>
                </c:pt>
                <c:pt idx="17">
                  <c:v>Перв.ф. ТАК</c:v>
                </c:pt>
                <c:pt idx="18">
                  <c:v>КСПК</c:v>
                </c:pt>
                <c:pt idx="19">
                  <c:v>Верх.ф. АТпромИС</c:v>
                </c:pt>
                <c:pt idx="20">
                  <c:v>ТомИнТех</c:v>
                </c:pt>
                <c:pt idx="21">
                  <c:v>ТТИТ</c:v>
                </c:pt>
                <c:pt idx="22">
                  <c:v>ТАК</c:v>
                </c:pt>
                <c:pt idx="23">
                  <c:v>ТФЮТ</c:v>
                </c:pt>
                <c:pt idx="24">
                  <c:v>ТКГТ</c:v>
                </c:pt>
                <c:pt idx="25">
                  <c:v>ПКТ</c:v>
                </c:pt>
                <c:pt idx="26">
                  <c:v>ТМК</c:v>
                </c:pt>
                <c:pt idx="27">
                  <c:v>Алек.ф. ТПТ</c:v>
                </c:pt>
                <c:pt idx="28">
                  <c:v>ТКСТ</c:v>
                </c:pt>
                <c:pt idx="29">
                  <c:v>ТМТТ</c:v>
                </c:pt>
                <c:pt idx="30">
                  <c:v>ТТСТ</c:v>
                </c:pt>
                <c:pt idx="31">
                  <c:v>КТПРТ</c:v>
                </c:pt>
                <c:pt idx="32">
                  <c:v>ГКСКТиИ</c:v>
                </c:pt>
                <c:pt idx="33">
                  <c:v>Параб.ф. ТПТ</c:v>
                </c:pt>
                <c:pt idx="34">
                  <c:v>КУП</c:v>
                </c:pt>
                <c:pt idx="35">
                  <c:v>ТЭЮИ</c:v>
                </c:pt>
              </c:strCache>
            </c:strRef>
          </c:xVal>
          <c:yVal>
            <c:numRef>
              <c:f>Рейтинг!$B$5:$AK$5</c:f>
              <c:numCache>
                <c:formatCode>0.0%</c:formatCode>
                <c:ptCount val="36"/>
                <c:pt idx="0">
                  <c:v>1</c:v>
                </c:pt>
                <c:pt idx="1">
                  <c:v>0.90384615384615385</c:v>
                </c:pt>
                <c:pt idx="2">
                  <c:v>0.87887323943661977</c:v>
                </c:pt>
                <c:pt idx="3">
                  <c:v>0.82236842105263153</c:v>
                </c:pt>
                <c:pt idx="4">
                  <c:v>0.8</c:v>
                </c:pt>
                <c:pt idx="5">
                  <c:v>0.79245283018867929</c:v>
                </c:pt>
                <c:pt idx="6">
                  <c:v>0.77215189873417722</c:v>
                </c:pt>
                <c:pt idx="7">
                  <c:v>0.75362318840579712</c:v>
                </c:pt>
                <c:pt idx="8">
                  <c:v>0.73170731707317072</c:v>
                </c:pt>
                <c:pt idx="9">
                  <c:v>0.72881355932203384</c:v>
                </c:pt>
                <c:pt idx="10">
                  <c:v>0.72727272727272729</c:v>
                </c:pt>
                <c:pt idx="11">
                  <c:v>0.67123287671232879</c:v>
                </c:pt>
                <c:pt idx="12">
                  <c:v>0.66153846153846152</c:v>
                </c:pt>
                <c:pt idx="13">
                  <c:v>0.66095890410958902</c:v>
                </c:pt>
                <c:pt idx="14">
                  <c:v>0.65979381443298968</c:v>
                </c:pt>
                <c:pt idx="15">
                  <c:v>0.65116279069767447</c:v>
                </c:pt>
                <c:pt idx="16">
                  <c:v>0.6470588235294118</c:v>
                </c:pt>
                <c:pt idx="17">
                  <c:v>0.64102564102564108</c:v>
                </c:pt>
                <c:pt idx="18">
                  <c:v>0.63855421686746983</c:v>
                </c:pt>
                <c:pt idx="19">
                  <c:v>0.6333333333333333</c:v>
                </c:pt>
                <c:pt idx="20">
                  <c:v>0.61578947368421055</c:v>
                </c:pt>
                <c:pt idx="21">
                  <c:v>0.61363636363636365</c:v>
                </c:pt>
                <c:pt idx="22">
                  <c:v>0.59708737864077666</c:v>
                </c:pt>
                <c:pt idx="23">
                  <c:v>0.58064516129032262</c:v>
                </c:pt>
                <c:pt idx="24">
                  <c:v>0.57692307692307687</c:v>
                </c:pt>
                <c:pt idx="25">
                  <c:v>0.55844155844155841</c:v>
                </c:pt>
                <c:pt idx="26">
                  <c:v>0.53658536585365857</c:v>
                </c:pt>
                <c:pt idx="27">
                  <c:v>0.5</c:v>
                </c:pt>
                <c:pt idx="28">
                  <c:v>0.48344370860927155</c:v>
                </c:pt>
                <c:pt idx="29">
                  <c:v>0.46703296703296704</c:v>
                </c:pt>
                <c:pt idx="30">
                  <c:v>0.46601941747572817</c:v>
                </c:pt>
                <c:pt idx="31">
                  <c:v>0.47916666666666669</c:v>
                </c:pt>
                <c:pt idx="32">
                  <c:v>0.37804878048780488</c:v>
                </c:pt>
                <c:pt idx="33">
                  <c:v>0.33333333333333331</c:v>
                </c:pt>
                <c:pt idx="34">
                  <c:v>0</c:v>
                </c:pt>
                <c:pt idx="35">
                  <c:v>0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206458368"/>
        <c:axId val="206458760"/>
      </c:scatterChart>
      <c:valAx>
        <c:axId val="206458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6458760"/>
        <c:crosses val="autoZero"/>
        <c:crossBetween val="midCat"/>
      </c:valAx>
      <c:valAx>
        <c:axId val="20645876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overlay val="0"/>
        </c:title>
        <c:numFmt formatCode="0.0%" sourceLinked="1"/>
        <c:majorTickMark val="none"/>
        <c:minorTickMark val="none"/>
        <c:tickLblPos val="nextTo"/>
        <c:crossAx val="206458368"/>
        <c:crosses val="autoZero"/>
        <c:crossBetween val="midCat"/>
      </c:valAx>
      <c:spPr>
        <a:noFill/>
        <a:ln>
          <a:prstDash val="sysDot"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C6840-0558-4260-AF34-84E5F0FA1AAC}" type="doc">
      <dgm:prSet loTypeId="urn:microsoft.com/office/officeart/2005/8/layout/cycle4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7DF0C48-5B69-475A-AFFB-E49445793E46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200" b="1" dirty="0" smtClean="0"/>
            <a:t>Центры содействия трудоустройству </a:t>
          </a:r>
          <a:r>
            <a:rPr lang="ru-RU" sz="1100" b="1" dirty="0" smtClean="0"/>
            <a:t>выпускников</a:t>
          </a:r>
          <a:endParaRPr lang="ru-RU" sz="1200" b="1" dirty="0" smtClean="0"/>
        </a:p>
        <a:p>
          <a:pPr algn="ctr">
            <a:lnSpc>
              <a:spcPct val="100000"/>
            </a:lnSpc>
          </a:pPr>
          <a:r>
            <a:rPr lang="ru-RU" sz="1200" b="1" dirty="0" smtClean="0"/>
            <a:t>(23 ПОО и </a:t>
          </a:r>
        </a:p>
        <a:p>
          <a:pPr algn="ctr">
            <a:lnSpc>
              <a:spcPct val="100000"/>
            </a:lnSpc>
          </a:pPr>
          <a:r>
            <a:rPr lang="ru-RU" sz="1200" b="1" dirty="0" smtClean="0"/>
            <a:t>9 филиалов)</a:t>
          </a:r>
          <a:endParaRPr lang="ru-RU" sz="1200" b="1" dirty="0"/>
        </a:p>
      </dgm:t>
    </dgm:pt>
    <dgm:pt modelId="{145DD1DE-6FE4-476C-B51F-8EEF942C8E49}" type="parTrans" cxnId="{BD0EBD51-AA78-4F6C-B735-F68823F1FAF7}">
      <dgm:prSet/>
      <dgm:spPr/>
      <dgm:t>
        <a:bodyPr/>
        <a:lstStyle/>
        <a:p>
          <a:endParaRPr lang="ru-RU"/>
        </a:p>
      </dgm:t>
    </dgm:pt>
    <dgm:pt modelId="{CC4CA906-7EDC-41D6-835D-70F240D1CE1D}" type="sibTrans" cxnId="{BD0EBD51-AA78-4F6C-B735-F68823F1FAF7}">
      <dgm:prSet/>
      <dgm:spPr/>
      <dgm:t>
        <a:bodyPr/>
        <a:lstStyle/>
        <a:p>
          <a:endParaRPr lang="ru-RU"/>
        </a:p>
      </dgm:t>
    </dgm:pt>
    <dgm:pt modelId="{DCCE0F02-2EC6-4039-B4CC-0FD7A11D92D8}">
      <dgm:prSet phldrT="[Текст]" custT="1"/>
      <dgm:spPr/>
      <dgm:t>
        <a:bodyPr/>
        <a:lstStyle/>
        <a:p>
          <a:pPr algn="ctr"/>
          <a:r>
            <a:rPr lang="ru-RU" sz="1200" b="1" dirty="0" smtClean="0"/>
            <a:t>Департамент профессионального образования / Региональный центр развития профессиональных компетенций</a:t>
          </a:r>
          <a:endParaRPr lang="ru-RU" sz="1200" b="1" dirty="0"/>
        </a:p>
      </dgm:t>
    </dgm:pt>
    <dgm:pt modelId="{153BF556-D112-4418-8EF0-0DF7030B6716}" type="parTrans" cxnId="{38D03D96-B7EF-4635-8FDF-F1E7CBB07079}">
      <dgm:prSet/>
      <dgm:spPr/>
      <dgm:t>
        <a:bodyPr/>
        <a:lstStyle/>
        <a:p>
          <a:endParaRPr lang="ru-RU"/>
        </a:p>
      </dgm:t>
    </dgm:pt>
    <dgm:pt modelId="{AF14AB3E-A7F5-4FC3-94A1-C6DD6D2BE7C8}" type="sibTrans" cxnId="{38D03D96-B7EF-4635-8FDF-F1E7CBB07079}">
      <dgm:prSet/>
      <dgm:spPr/>
      <dgm:t>
        <a:bodyPr/>
        <a:lstStyle/>
        <a:p>
          <a:endParaRPr lang="ru-RU"/>
        </a:p>
      </dgm:t>
    </dgm:pt>
    <dgm:pt modelId="{71A44438-5DC8-48A3-9B14-655F0D087F68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b="1" dirty="0" smtClean="0"/>
            <a:t>     </a:t>
          </a:r>
          <a:r>
            <a:rPr lang="ru-RU" sz="1200" b="1" dirty="0" smtClean="0"/>
            <a:t>Центр        опережающей профессиональной подготовки</a:t>
          </a:r>
          <a:endParaRPr lang="ru-RU" sz="1200" b="1" dirty="0"/>
        </a:p>
      </dgm:t>
    </dgm:pt>
    <dgm:pt modelId="{19C963B7-552E-40E0-BC8D-3C4F07255E2E}" type="parTrans" cxnId="{4D0656CE-7FA3-4646-9FE7-4B54972D7412}">
      <dgm:prSet/>
      <dgm:spPr/>
      <dgm:t>
        <a:bodyPr/>
        <a:lstStyle/>
        <a:p>
          <a:endParaRPr lang="ru-RU"/>
        </a:p>
      </dgm:t>
    </dgm:pt>
    <dgm:pt modelId="{4422B6DE-0EA0-45DD-83C1-DF73D7010B9F}" type="sibTrans" cxnId="{4D0656CE-7FA3-4646-9FE7-4B54972D7412}">
      <dgm:prSet/>
      <dgm:spPr/>
      <dgm:t>
        <a:bodyPr/>
        <a:lstStyle/>
        <a:p>
          <a:endParaRPr lang="ru-RU"/>
        </a:p>
      </dgm:t>
    </dgm:pt>
    <dgm:pt modelId="{C27E74E8-A837-44F1-948D-C425741DD469}">
      <dgm:prSet phldrT="[Текст]" custT="1"/>
      <dgm:spPr/>
      <dgm:t>
        <a:bodyPr/>
        <a:lstStyle/>
        <a:p>
          <a:pPr algn="ctr"/>
          <a:r>
            <a:rPr lang="ru-RU" sz="1200" b="1" dirty="0" smtClean="0"/>
            <a:t>Базовая профессиональная организация (ТТСТ)</a:t>
          </a:r>
          <a:endParaRPr lang="ru-RU" sz="1200" b="1" dirty="0"/>
        </a:p>
      </dgm:t>
    </dgm:pt>
    <dgm:pt modelId="{7A59A522-6859-4A1B-8558-C87435D0225A}" type="parTrans" cxnId="{C2B57F38-8F87-4D94-B376-C4A93992B14F}">
      <dgm:prSet/>
      <dgm:spPr/>
      <dgm:t>
        <a:bodyPr/>
        <a:lstStyle/>
        <a:p>
          <a:endParaRPr lang="ru-RU"/>
        </a:p>
      </dgm:t>
    </dgm:pt>
    <dgm:pt modelId="{1B2BABEC-F160-4FA2-982C-5870D3C41748}" type="sibTrans" cxnId="{C2B57F38-8F87-4D94-B376-C4A93992B14F}">
      <dgm:prSet/>
      <dgm:spPr/>
      <dgm:t>
        <a:bodyPr/>
        <a:lstStyle/>
        <a:p>
          <a:endParaRPr lang="ru-RU"/>
        </a:p>
      </dgm:t>
    </dgm:pt>
    <dgm:pt modelId="{5537E8FC-3DD3-41E2-B330-4B0075C9892B}">
      <dgm:prSet phldrT="[Текст]" phldr="1"/>
      <dgm:spPr/>
      <dgm:t>
        <a:bodyPr/>
        <a:lstStyle/>
        <a:p>
          <a:endParaRPr lang="ru-RU"/>
        </a:p>
      </dgm:t>
    </dgm:pt>
    <dgm:pt modelId="{47B1FF41-1BC9-45F8-B8DB-20742A0EF614}" type="parTrans" cxnId="{DDF99BBC-3F79-45E4-90E5-83F3F2E56D66}">
      <dgm:prSet/>
      <dgm:spPr/>
      <dgm:t>
        <a:bodyPr/>
        <a:lstStyle/>
        <a:p>
          <a:endParaRPr lang="ru-RU"/>
        </a:p>
      </dgm:t>
    </dgm:pt>
    <dgm:pt modelId="{210BCB3E-F9C1-402C-A3E1-E3DAC24246FB}" type="sibTrans" cxnId="{DDF99BBC-3F79-45E4-90E5-83F3F2E56D66}">
      <dgm:prSet/>
      <dgm:spPr/>
      <dgm:t>
        <a:bodyPr/>
        <a:lstStyle/>
        <a:p>
          <a:endParaRPr lang="ru-RU"/>
        </a:p>
      </dgm:t>
    </dgm:pt>
    <dgm:pt modelId="{11AE65FD-AC54-4957-8BCC-16D4B81A6A32}" type="pres">
      <dgm:prSet presAssocID="{09FC6840-0558-4260-AF34-84E5F0FA1A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9A084-F9F2-402C-BC4E-129A4B29686F}" type="pres">
      <dgm:prSet presAssocID="{09FC6840-0558-4260-AF34-84E5F0FA1AAC}" presName="children" presStyleCnt="0"/>
      <dgm:spPr/>
    </dgm:pt>
    <dgm:pt modelId="{AECE0B9C-E240-460C-B32A-C64B6519B280}" type="pres">
      <dgm:prSet presAssocID="{09FC6840-0558-4260-AF34-84E5F0FA1AAC}" presName="childPlaceholder" presStyleCnt="0"/>
      <dgm:spPr/>
    </dgm:pt>
    <dgm:pt modelId="{EE8AAF4D-EB96-489D-B7B3-2BD079F9F4C7}" type="pres">
      <dgm:prSet presAssocID="{09FC6840-0558-4260-AF34-84E5F0FA1AAC}" presName="circle" presStyleCnt="0"/>
      <dgm:spPr/>
    </dgm:pt>
    <dgm:pt modelId="{97B1EB0B-614E-48B2-9A28-497E1882BAEC}" type="pres">
      <dgm:prSet presAssocID="{09FC6840-0558-4260-AF34-84E5F0FA1AAC}" presName="quadrant1" presStyleLbl="node1" presStyleIdx="0" presStyleCnt="4" custScaleX="121926" custScaleY="109049" custLinFactNeighborX="-8606" custLinFactNeighborY="-1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A4D39-8357-408B-B501-30F3B4A889EE}" type="pres">
      <dgm:prSet presAssocID="{09FC6840-0558-4260-AF34-84E5F0FA1AAC}" presName="quadrant2" presStyleLbl="node1" presStyleIdx="1" presStyleCnt="4" custScaleX="126280" custScaleY="109374" custLinFactNeighborX="13166" custLinFactNeighborY="-1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098F-820C-4ED0-99AC-FB5A51E23B60}" type="pres">
      <dgm:prSet presAssocID="{09FC6840-0558-4260-AF34-84E5F0FA1AAC}" presName="quadrant3" presStyleLbl="node1" presStyleIdx="2" presStyleCnt="4" custScaleX="129588" custScaleY="102300" custLinFactNeighborX="11323" custLinFactNeighborY="-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6AFF1-9AAC-4E7A-9AF8-A1F3454A625D}" type="pres">
      <dgm:prSet presAssocID="{09FC6840-0558-4260-AF34-84E5F0FA1AAC}" presName="quadrant4" presStyleLbl="node1" presStyleIdx="3" presStyleCnt="4" custScaleX="121522" custScaleY="102296" custLinFactNeighborX="-9288" custLinFactNeighborY="-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6177C-9423-4B5E-BC06-955A6684ABF2}" type="pres">
      <dgm:prSet presAssocID="{09FC6840-0558-4260-AF34-84E5F0FA1AAC}" presName="quadrantPlaceholder" presStyleCnt="0"/>
      <dgm:spPr/>
    </dgm:pt>
    <dgm:pt modelId="{65B8FBCA-B0B1-4BA5-878C-893F3C0818F4}" type="pres">
      <dgm:prSet presAssocID="{09FC6840-0558-4260-AF34-84E5F0FA1AAC}" presName="center1" presStyleLbl="fgShp" presStyleIdx="0" presStyleCnt="2" custScaleX="263472" custScaleY="181318" custLinFactY="-100000" custLinFactNeighborX="6181" custLinFactNeighborY="-139172"/>
      <dgm:spPr/>
    </dgm:pt>
    <dgm:pt modelId="{3F1DD7AD-7EF4-432E-9BDA-7C2F1B83E5FC}" type="pres">
      <dgm:prSet presAssocID="{09FC6840-0558-4260-AF34-84E5F0FA1AAC}" presName="center2" presStyleLbl="fgShp" presStyleIdx="1" presStyleCnt="2" custAng="0" custScaleX="275834" custScaleY="201225" custLinFactY="100000" custLinFactNeighborX="13792" custLinFactNeighborY="1160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D0656CE-7FA3-4646-9FE7-4B54972D7412}" srcId="{09FC6840-0558-4260-AF34-84E5F0FA1AAC}" destId="{71A44438-5DC8-48A3-9B14-655F0D087F68}" srcOrd="2" destOrd="0" parTransId="{19C963B7-552E-40E0-BC8D-3C4F07255E2E}" sibTransId="{4422B6DE-0EA0-45DD-83C1-DF73D7010B9F}"/>
    <dgm:cxn modelId="{C2B57F38-8F87-4D94-B376-C4A93992B14F}" srcId="{09FC6840-0558-4260-AF34-84E5F0FA1AAC}" destId="{C27E74E8-A837-44F1-948D-C425741DD469}" srcOrd="3" destOrd="0" parTransId="{7A59A522-6859-4A1B-8558-C87435D0225A}" sibTransId="{1B2BABEC-F160-4FA2-982C-5870D3C41748}"/>
    <dgm:cxn modelId="{43062E35-E77F-4EC2-BB1B-6E191C53BF96}" type="presOf" srcId="{17DF0C48-5B69-475A-AFFB-E49445793E46}" destId="{97B1EB0B-614E-48B2-9A28-497E1882BAEC}" srcOrd="0" destOrd="0" presId="urn:microsoft.com/office/officeart/2005/8/layout/cycle4"/>
    <dgm:cxn modelId="{DDF99BBC-3F79-45E4-90E5-83F3F2E56D66}" srcId="{09FC6840-0558-4260-AF34-84E5F0FA1AAC}" destId="{5537E8FC-3DD3-41E2-B330-4B0075C9892B}" srcOrd="4" destOrd="0" parTransId="{47B1FF41-1BC9-45F8-B8DB-20742A0EF614}" sibTransId="{210BCB3E-F9C1-402C-A3E1-E3DAC24246FB}"/>
    <dgm:cxn modelId="{BD0EBD51-AA78-4F6C-B735-F68823F1FAF7}" srcId="{09FC6840-0558-4260-AF34-84E5F0FA1AAC}" destId="{17DF0C48-5B69-475A-AFFB-E49445793E46}" srcOrd="0" destOrd="0" parTransId="{145DD1DE-6FE4-476C-B51F-8EEF942C8E49}" sibTransId="{CC4CA906-7EDC-41D6-835D-70F240D1CE1D}"/>
    <dgm:cxn modelId="{26A29306-0AB3-4DF4-8463-D53E0E3AEA05}" type="presOf" srcId="{09FC6840-0558-4260-AF34-84E5F0FA1AAC}" destId="{11AE65FD-AC54-4957-8BCC-16D4B81A6A32}" srcOrd="0" destOrd="0" presId="urn:microsoft.com/office/officeart/2005/8/layout/cycle4"/>
    <dgm:cxn modelId="{BF63CDE5-A09B-429B-BB83-0A63112B674F}" type="presOf" srcId="{DCCE0F02-2EC6-4039-B4CC-0FD7A11D92D8}" destId="{A0AA4D39-8357-408B-B501-30F3B4A889EE}" srcOrd="0" destOrd="0" presId="urn:microsoft.com/office/officeart/2005/8/layout/cycle4"/>
    <dgm:cxn modelId="{38D03D96-B7EF-4635-8FDF-F1E7CBB07079}" srcId="{09FC6840-0558-4260-AF34-84E5F0FA1AAC}" destId="{DCCE0F02-2EC6-4039-B4CC-0FD7A11D92D8}" srcOrd="1" destOrd="0" parTransId="{153BF556-D112-4418-8EF0-0DF7030B6716}" sibTransId="{AF14AB3E-A7F5-4FC3-94A1-C6DD6D2BE7C8}"/>
    <dgm:cxn modelId="{B746234C-7576-4636-AA78-E2968F6FE264}" type="presOf" srcId="{C27E74E8-A837-44F1-948D-C425741DD469}" destId="{26F6AFF1-9AAC-4E7A-9AF8-A1F3454A625D}" srcOrd="0" destOrd="0" presId="urn:microsoft.com/office/officeart/2005/8/layout/cycle4"/>
    <dgm:cxn modelId="{2F82D104-7D18-40F1-8891-72C9CC7D4C5A}" type="presOf" srcId="{71A44438-5DC8-48A3-9B14-655F0D087F68}" destId="{D2DD098F-820C-4ED0-99AC-FB5A51E23B60}" srcOrd="0" destOrd="0" presId="urn:microsoft.com/office/officeart/2005/8/layout/cycle4"/>
    <dgm:cxn modelId="{E5A10350-DB7D-4D4F-905A-E7BC516644F3}" type="presParOf" srcId="{11AE65FD-AC54-4957-8BCC-16D4B81A6A32}" destId="{C739A084-F9F2-402C-BC4E-129A4B29686F}" srcOrd="0" destOrd="0" presId="urn:microsoft.com/office/officeart/2005/8/layout/cycle4"/>
    <dgm:cxn modelId="{18367CAF-100E-4A9B-B159-2C440C7385FC}" type="presParOf" srcId="{C739A084-F9F2-402C-BC4E-129A4B29686F}" destId="{AECE0B9C-E240-460C-B32A-C64B6519B280}" srcOrd="0" destOrd="0" presId="urn:microsoft.com/office/officeart/2005/8/layout/cycle4"/>
    <dgm:cxn modelId="{DD2C87EE-AFBB-4C36-8DDC-0884B7905F54}" type="presParOf" srcId="{11AE65FD-AC54-4957-8BCC-16D4B81A6A32}" destId="{EE8AAF4D-EB96-489D-B7B3-2BD079F9F4C7}" srcOrd="1" destOrd="0" presId="urn:microsoft.com/office/officeart/2005/8/layout/cycle4"/>
    <dgm:cxn modelId="{6F37D4FF-21D7-4F71-BC60-96B92B38B708}" type="presParOf" srcId="{EE8AAF4D-EB96-489D-B7B3-2BD079F9F4C7}" destId="{97B1EB0B-614E-48B2-9A28-497E1882BAEC}" srcOrd="0" destOrd="0" presId="urn:microsoft.com/office/officeart/2005/8/layout/cycle4"/>
    <dgm:cxn modelId="{DAAE0BE7-97A5-42C0-B919-C0AC3047C12E}" type="presParOf" srcId="{EE8AAF4D-EB96-489D-B7B3-2BD079F9F4C7}" destId="{A0AA4D39-8357-408B-B501-30F3B4A889EE}" srcOrd="1" destOrd="0" presId="urn:microsoft.com/office/officeart/2005/8/layout/cycle4"/>
    <dgm:cxn modelId="{7C55C9F2-659A-4DA4-9858-6F30A4306C5C}" type="presParOf" srcId="{EE8AAF4D-EB96-489D-B7B3-2BD079F9F4C7}" destId="{D2DD098F-820C-4ED0-99AC-FB5A51E23B60}" srcOrd="2" destOrd="0" presId="urn:microsoft.com/office/officeart/2005/8/layout/cycle4"/>
    <dgm:cxn modelId="{CB79ED11-6680-4C2F-8FCC-A4908A38AB3F}" type="presParOf" srcId="{EE8AAF4D-EB96-489D-B7B3-2BD079F9F4C7}" destId="{26F6AFF1-9AAC-4E7A-9AF8-A1F3454A625D}" srcOrd="3" destOrd="0" presId="urn:microsoft.com/office/officeart/2005/8/layout/cycle4"/>
    <dgm:cxn modelId="{4643536D-258C-4E19-83B7-CBF2BEB81C36}" type="presParOf" srcId="{EE8AAF4D-EB96-489D-B7B3-2BD079F9F4C7}" destId="{D826177C-9423-4B5E-BC06-955A6684ABF2}" srcOrd="4" destOrd="0" presId="urn:microsoft.com/office/officeart/2005/8/layout/cycle4"/>
    <dgm:cxn modelId="{07A9FF72-9C08-4C05-8AB8-C1F5B2CAF48E}" type="presParOf" srcId="{11AE65FD-AC54-4957-8BCC-16D4B81A6A32}" destId="{65B8FBCA-B0B1-4BA5-878C-893F3C0818F4}" srcOrd="2" destOrd="0" presId="urn:microsoft.com/office/officeart/2005/8/layout/cycle4"/>
    <dgm:cxn modelId="{30851745-5F1C-4154-A4DD-936E4A84605D}" type="presParOf" srcId="{11AE65FD-AC54-4957-8BCC-16D4B81A6A32}" destId="{3F1DD7AD-7EF4-432E-9BDA-7C2F1B83E5F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0.29525</cdr:x>
      <cdr:y>0.6041</cdr:y>
    </cdr:from>
    <cdr:to>
      <cdr:x>0.42125</cdr:x>
      <cdr:y>0.7767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99792" y="1512168"/>
          <a:ext cx="1152128" cy="43204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rPr>
            <a:t>&gt;</a:t>
          </a:r>
          <a:r>
            <a:rPr lang="ru-RU" sz="24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rPr>
            <a:t>67%</a:t>
          </a:r>
          <a:r>
            <a:rPr lang="en-US" sz="24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rPr>
            <a:t>&lt;</a:t>
          </a:r>
          <a:endParaRPr lang="ru-RU" sz="2400" b="1" dirty="0">
            <a:ln>
              <a:solidFill>
                <a:schemeClr val="bg1"/>
              </a:solidFill>
            </a:ln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EBD5-4D0F-42FE-B89A-F8D9C137D26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7375B-AF2C-41A3-9037-3307334C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0A0C3-57FF-4DE9-A80D-FC4A065569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2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7375B-AF2C-41A3-9037-3307334C70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0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0A0C3-57FF-4DE9-A80D-FC4A065569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2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1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2" y="3147814"/>
            <a:ext cx="8767266" cy="693727"/>
          </a:xfrm>
          <a:prstGeom prst="rect">
            <a:avLst/>
          </a:prstGeom>
          <a:noFill/>
        </p:spPr>
        <p:txBody>
          <a:bodyPr wrap="square" lIns="77417" tIns="38709" rIns="77417" bIns="38709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Об организации работы в 2020 году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Центров </a:t>
            </a:r>
            <a:r>
              <a:rPr lang="ru-RU" sz="2000" b="1" dirty="0">
                <a:solidFill>
                  <a:schemeClr val="tx2"/>
                </a:solidFill>
              </a:rPr>
              <a:t>содействия трудоустройству выпускников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985" y="4371950"/>
            <a:ext cx="8180503" cy="724505"/>
          </a:xfrm>
          <a:prstGeom prst="rect">
            <a:avLst/>
          </a:prstGeom>
          <a:noFill/>
        </p:spPr>
        <p:txBody>
          <a:bodyPr wrap="square" lIns="77417" tIns="38709" rIns="77417" bIns="38709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2"/>
                </a:solidFill>
              </a:rPr>
              <a:t>председатель комитета  образовательных программ и проектов </a:t>
            </a:r>
            <a:r>
              <a:rPr lang="ru-RU" altLang="ru-RU" sz="1400" b="1" dirty="0">
                <a:solidFill>
                  <a:schemeClr val="tx2"/>
                </a:solidFill>
              </a:rPr>
              <a:t> </a:t>
            </a:r>
          </a:p>
          <a:p>
            <a:pPr algn="r"/>
            <a:r>
              <a:rPr lang="ru-RU" altLang="ru-RU" sz="1400" b="1" dirty="0">
                <a:solidFill>
                  <a:schemeClr val="tx2"/>
                </a:solidFill>
              </a:rPr>
              <a:t>Департамента профессионального образования Томской области </a:t>
            </a:r>
          </a:p>
          <a:p>
            <a:pPr algn="r"/>
            <a:r>
              <a:rPr lang="ru-RU" sz="1400" b="1" dirty="0">
                <a:solidFill>
                  <a:schemeClr val="tx2"/>
                </a:solidFill>
              </a:rPr>
              <a:t>Ивонина Елена Владимировна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8" y="56548"/>
            <a:ext cx="8030764" cy="2946631"/>
          </a:xfrm>
          <a:prstGeom prst="rect">
            <a:avLst/>
          </a:prstGeom>
        </p:spPr>
      </p:pic>
      <p:pic>
        <p:nvPicPr>
          <p:cNvPr id="8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6546"/>
            <a:ext cx="881788" cy="67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4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30748"/>
            <a:ext cx="8244409" cy="56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НЕЗАВИСИМАЯ ОЦЕНКА </a:t>
            </a:r>
            <a:r>
              <a:rPr lang="ru-RU" dirty="0"/>
              <a:t>КАЧЕСТВА ПОДГОТОВКИ КАДРОВ В ОБРАЗОВАТЕЛЬНЫХ ОРГАНИЗАЦИЯХ </a:t>
            </a:r>
            <a:r>
              <a:rPr lang="ru-RU" dirty="0" smtClean="0"/>
              <a:t> (СПО-МОНИТОРИНГ) – ПОКАЗАТЕЛЬ «ТРУДОУСТРОЙСТВО»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53110"/>
              </p:ext>
            </p:extLst>
          </p:nvPr>
        </p:nvGraphicFramePr>
        <p:xfrm>
          <a:off x="29494" y="1015306"/>
          <a:ext cx="4614514" cy="416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48"/>
          <p:cNvSpPr txBox="1"/>
          <p:nvPr/>
        </p:nvSpPr>
        <p:spPr>
          <a:xfrm>
            <a:off x="4047724" y="4083918"/>
            <a:ext cx="240487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4213" rIns="2421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4200" b="1">
                <a:solidFill>
                  <a:srgbClr val="2E75B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100" b="1" dirty="0">
                <a:solidFill>
                  <a:srgbClr val="EC5F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2E75B6"/>
                </a:solidFill>
                <a:latin typeface="Helvetica Neue"/>
                <a:ea typeface="Helvetica Neue"/>
                <a:cs typeface="Helvetica Neue"/>
              </a:rPr>
              <a:t>место по СФО                     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ru-RU" sz="2100" b="1" dirty="0">
                <a:solidFill>
                  <a:srgbClr val="EC5F0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2E75B6"/>
                </a:solidFill>
                <a:latin typeface="Helvetica Neue"/>
                <a:ea typeface="Helvetica Neue"/>
                <a:cs typeface="Helvetica Neue"/>
              </a:rPr>
              <a:t>место по РФ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050" y="643054"/>
            <a:ext cx="4339740" cy="3000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350" dirty="0" smtClean="0"/>
              <a:t>Сибирский Федеральный округ:</a:t>
            </a:r>
            <a:endParaRPr lang="ru-RU" sz="135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442567"/>
              </p:ext>
            </p:extLst>
          </p:nvPr>
        </p:nvGraphicFramePr>
        <p:xfrm>
          <a:off x="4540537" y="912457"/>
          <a:ext cx="4567967" cy="259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40537" y="643054"/>
            <a:ext cx="4567967" cy="2923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300" dirty="0"/>
              <a:t>Субъекты РФ с наибольшим показателем </a:t>
            </a:r>
            <a:r>
              <a:rPr lang="ru-RU" sz="1300" dirty="0" smtClean="0"/>
              <a:t>трудоустройства:</a:t>
            </a:r>
            <a:endParaRPr lang="ru-RU" sz="13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334049"/>
              </p:ext>
            </p:extLst>
          </p:nvPr>
        </p:nvGraphicFramePr>
        <p:xfrm>
          <a:off x="5796136" y="3435846"/>
          <a:ext cx="3220381" cy="163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5755"/>
            <a:ext cx="720080" cy="55448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3050" y="4772995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* - проводится  ПФРФ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56247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5" y="19519"/>
            <a:ext cx="8244409" cy="56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ИНФОРМАЦИЯ О ВЫПУСКНИКАХ ПО ПРОГРАММАМ СПО В 2020 ГОДУ</a:t>
            </a:r>
            <a:endParaRPr lang="ru-RU" dirty="0"/>
          </a:p>
        </p:txBody>
      </p:sp>
      <p:pic>
        <p:nvPicPr>
          <p:cNvPr id="5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5755"/>
            <a:ext cx="720080" cy="554481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4439" y="558992"/>
            <a:ext cx="42838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Calibri" panose="020F0502020204030204" pitchFamily="34" charset="0"/>
              </a:rPr>
              <a:t>ВЫПУСК ПО ОТРАСЛЯМ ЭКОНОМИКИ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826" y="1277412"/>
            <a:ext cx="4261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5537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ЧЕЛ. – ВЫПУСК ВСЕГО </a:t>
            </a:r>
          </a:p>
          <a:p>
            <a:pPr marL="1165225" indent="-1165225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1165225"/>
            <a:r>
              <a:rPr lang="ru-RU" sz="2400" b="1" u="sng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4713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ЧЕЛ. – ВЫПУСК ПО ОЧНОЙ И ВЕЧЕРНЕЙ ФОРМЕ ОБУЧЕНИЯ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1165225"/>
            <a:endParaRPr lang="ru-RU" sz="1600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1165225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4444</a:t>
            </a:r>
            <a:r>
              <a:rPr lang="ru-RU" sz="16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ЧЕЛ. – ВЫПУСК СПЕЦИАЛИСТОВ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1165225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951</a:t>
            </a:r>
            <a:r>
              <a:rPr lang="ru-RU" sz="16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ЧЕЛ. – ВЫПУСК РАБОЧИХ, СЛУЖАЩИХ 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1165225"/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142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ЧЕЛ. – ВЫПУСК ПО ПРОГРАММАМ ПО ДЛЯ ОВЗ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025364"/>
              </p:ext>
            </p:extLst>
          </p:nvPr>
        </p:nvGraphicFramePr>
        <p:xfrm>
          <a:off x="4245978" y="987574"/>
          <a:ext cx="4790518" cy="352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8908" y="4370376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/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534</a:t>
            </a: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ЧЕЛ. – С  ДИПЛОМОВ С ОТЛИЧИЕМ ЗА ВЫСОКИЕ ОЦЕНКИ ПО ВСЕМ УЧЕБНЫМ ДИСЦИПЛИНАМ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387" y="703254"/>
            <a:ext cx="3744416" cy="620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33 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ОБРАЗОВАТЕЛЬНЫЕ ОРГАНИЗАЦИИ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100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9519"/>
            <a:ext cx="8388424" cy="56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ТРУДОУСТРОЙСТВО ВЫПУСКНИКОВ СПО ТОМСКОЙ ОБЛАСТИ</a:t>
            </a:r>
            <a:endParaRPr lang="ru-RU" dirty="0"/>
          </a:p>
        </p:txBody>
      </p:sp>
      <p:pic>
        <p:nvPicPr>
          <p:cNvPr id="3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5755"/>
            <a:ext cx="720080" cy="554481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480801"/>
              </p:ext>
            </p:extLst>
          </p:nvPr>
        </p:nvGraphicFramePr>
        <p:xfrm>
          <a:off x="53752" y="583135"/>
          <a:ext cx="4572000" cy="384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560593"/>
            <a:ext cx="4067944" cy="58290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2020 год ПЛАН ТО – </a:t>
            </a:r>
            <a:r>
              <a:rPr lang="ru-RU" sz="2000" b="1" dirty="0" smtClean="0">
                <a:solidFill>
                  <a:srgbClr val="C00000"/>
                </a:solidFill>
              </a:rPr>
              <a:t>68%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/>
              <a:t>(ТРУДОУСТРОЙСТВО+САМОЗАНЯТОСТЬ)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560593"/>
            <a:ext cx="4499992" cy="58290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МИНИПРОСВЕЩЕНИЯ РОСИИ – </a:t>
            </a:r>
            <a:r>
              <a:rPr lang="ru-RU" sz="2000" b="1" dirty="0" smtClean="0">
                <a:solidFill>
                  <a:srgbClr val="C00000"/>
                </a:solidFill>
              </a:rPr>
              <a:t>72%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dirty="0" smtClean="0"/>
              <a:t>(ТРУДОУСТРОЙСТВО+САМОЗАНЯТОСТЬ)</a:t>
            </a:r>
            <a:endParaRPr lang="ru-RU" sz="12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075628" y="4560593"/>
            <a:ext cx="568380" cy="291453"/>
          </a:xfrm>
          <a:prstGeom prst="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056537" y="4876305"/>
            <a:ext cx="587471" cy="215725"/>
          </a:xfrm>
          <a:prstGeom prst="leftArrow">
            <a:avLst>
              <a:gd name="adj1" fmla="val 6591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355726"/>
            <a:ext cx="1152128" cy="59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4713 чел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193041"/>
              </p:ext>
            </p:extLst>
          </p:nvPr>
        </p:nvGraphicFramePr>
        <p:xfrm>
          <a:off x="4583085" y="627534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08104" y="2427734"/>
            <a:ext cx="1152128" cy="59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3843 чел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21384"/>
              </p:ext>
            </p:extLst>
          </p:nvPr>
        </p:nvGraphicFramePr>
        <p:xfrm>
          <a:off x="0" y="483518"/>
          <a:ext cx="9144000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19519"/>
            <a:ext cx="8388424" cy="56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РЕЗУЛЬТАТЫ ТРУДОУСТРОЙСТВА ВЫПУСКНИКОВ СПО В 2019 ГОДУ</a:t>
            </a:r>
            <a:endParaRPr lang="ru-RU" dirty="0"/>
          </a:p>
        </p:txBody>
      </p:sp>
      <p:pic>
        <p:nvPicPr>
          <p:cNvPr id="4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5755"/>
            <a:ext cx="720080" cy="55448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97851"/>
              </p:ext>
            </p:extLst>
          </p:nvPr>
        </p:nvGraphicFramePr>
        <p:xfrm>
          <a:off x="3" y="3219822"/>
          <a:ext cx="9143996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82"/>
                <a:gridCol w="250766"/>
                <a:gridCol w="250766"/>
                <a:gridCol w="250766"/>
                <a:gridCol w="250766"/>
                <a:gridCol w="214942"/>
                <a:gridCol w="214942"/>
                <a:gridCol w="214942"/>
                <a:gridCol w="214942"/>
                <a:gridCol w="322415"/>
                <a:gridCol w="214942"/>
                <a:gridCol w="246288"/>
                <a:gridCol w="214942"/>
                <a:gridCol w="214942"/>
                <a:gridCol w="214942"/>
                <a:gridCol w="214942"/>
                <a:gridCol w="241810"/>
                <a:gridCol w="241810"/>
                <a:gridCol w="313457"/>
                <a:gridCol w="389582"/>
                <a:gridCol w="411972"/>
                <a:gridCol w="241810"/>
                <a:gridCol w="223897"/>
                <a:gridCol w="219421"/>
                <a:gridCol w="219421"/>
                <a:gridCol w="214942"/>
                <a:gridCol w="214942"/>
                <a:gridCol w="214942"/>
                <a:gridCol w="273154"/>
                <a:gridCol w="214942"/>
                <a:gridCol w="214942"/>
                <a:gridCol w="214942"/>
                <a:gridCol w="214942"/>
                <a:gridCol w="214942"/>
                <a:gridCol w="322415"/>
                <a:gridCol w="214942"/>
                <a:gridCol w="214942"/>
              </a:tblGrid>
              <a:tr h="4320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ПОО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К.ф</a:t>
                      </a:r>
                      <a:r>
                        <a:rPr lang="ru-RU" sz="600" b="1" u="none" strike="noStrike" dirty="0">
                          <a:effectLst/>
                        </a:rPr>
                        <a:t>. ТБМК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ТТВТС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ТБМК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ТЭПК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ТПГК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КИПТСУ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ТГПК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МТОТ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Подг.ф</a:t>
                      </a:r>
                      <a:r>
                        <a:rPr lang="ru-RU" sz="600" b="1" u="none" strike="noStrike" dirty="0">
                          <a:effectLst/>
                        </a:rPr>
                        <a:t>. ТАК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ТБШ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АТпромИС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КТАБ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ТЛТ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ТПТ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КАПТ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Б.ф</a:t>
                      </a:r>
                      <a:r>
                        <a:rPr lang="ru-RU" sz="600" b="1" u="none" strike="noStrike" dirty="0">
                          <a:effectLst/>
                        </a:rPr>
                        <a:t>. КАПТ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СПК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Перв.ф</a:t>
                      </a:r>
                      <a:r>
                        <a:rPr lang="ru-RU" sz="600" b="1" u="none" strike="noStrike" dirty="0">
                          <a:effectLst/>
                        </a:rPr>
                        <a:t>. ТАК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КСПК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Верх.ф</a:t>
                      </a:r>
                      <a:r>
                        <a:rPr lang="ru-RU" sz="600" b="1" u="none" strike="noStrike" dirty="0">
                          <a:effectLst/>
                        </a:rPr>
                        <a:t>. </a:t>
                      </a:r>
                      <a:r>
                        <a:rPr lang="ru-RU" sz="600" b="1" u="none" strike="noStrike" dirty="0" err="1">
                          <a:effectLst/>
                        </a:rPr>
                        <a:t>АТпромИС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ТомИнТех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ТТИТ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ТАК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ТФЮТ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ТКГТ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ПКТ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ТМК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Алек.ф</a:t>
                      </a:r>
                      <a:r>
                        <a:rPr lang="ru-RU" sz="600" b="1" u="none" strike="noStrike" dirty="0">
                          <a:effectLst/>
                        </a:rPr>
                        <a:t>. ТПТ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ТКСТ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ТМТТ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ТТСТ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КТПРТ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ГКСКТиИ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 err="1">
                          <a:effectLst/>
                        </a:rPr>
                        <a:t>Параб.ф</a:t>
                      </a:r>
                      <a:r>
                        <a:rPr lang="ru-RU" sz="600" b="1" u="none" strike="noStrike" dirty="0">
                          <a:effectLst/>
                        </a:rPr>
                        <a:t>. ТПТ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КУП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ТЭЮИ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4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доля </a:t>
                      </a:r>
                      <a:r>
                        <a:rPr lang="ru-RU" sz="600" u="none" strike="noStrike" dirty="0" smtClean="0">
                          <a:effectLst/>
                        </a:rPr>
                        <a:t>труд-х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90,4%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87,9%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82,2%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80,0%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79,2%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77,2%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75,4%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73,2%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72,9%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72,7%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>
                          <a:effectLst/>
                        </a:rPr>
                        <a:t>67,1%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66,2%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66,1%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66,0%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65,1%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64,7%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64,1%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63,9%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63,3%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61,6%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61,4%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59,7%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58,1%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57,7%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55,8%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53,7%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50,0%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48,3%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46,7%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46,6%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47,9%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37,8%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33,3%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u="none" strike="noStrike" dirty="0">
                          <a:effectLst/>
                        </a:rPr>
                        <a:t>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18" marR="2418" marT="241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275856" y="915566"/>
            <a:ext cx="0" cy="10801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483489" y="4574608"/>
            <a:ext cx="2220562" cy="43540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552938"/>
            <a:r>
              <a:rPr lang="ru-RU" sz="1088"/>
              <a:t>«ГОРЯЧИЕ ЛИНИИ»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1294" y="2805006"/>
            <a:ext cx="2692008" cy="22701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Консультации об особенностях трудоустройства лиц с инвалидностью разных </a:t>
            </a:r>
            <a:endParaRPr lang="ru-RU" sz="1088" dirty="0" smtClean="0"/>
          </a:p>
          <a:p>
            <a:pPr defTabSz="552938"/>
            <a:r>
              <a:rPr lang="ru-RU" sz="1088" dirty="0"/>
              <a:t> </a:t>
            </a:r>
            <a:r>
              <a:rPr lang="ru-RU" sz="1088" dirty="0" smtClean="0"/>
              <a:t>    нозологий </a:t>
            </a:r>
            <a:r>
              <a:rPr lang="ru-RU" sz="1088" dirty="0"/>
              <a:t>и ОВЗ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Психологическая поддержка при трудоустройстве и адаптации на рабочем месте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Содействие занятости/ информированности выпускников с инвалидностью и ОВЗ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Создание банков вакансий и баз данных о партнерах по трудоустройству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6531319" y="2805006"/>
            <a:ext cx="2505177" cy="22701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71450" indent="9525" defTabSz="552938">
              <a:buFont typeface="Wingdings" pitchFamily="2" charset="2"/>
              <a:buChar char="ü"/>
            </a:pPr>
            <a:r>
              <a:rPr lang="ru-RU" sz="1088" dirty="0"/>
              <a:t>Информирование о рынке труда и тенденциях развития отраслей экономики в регионе</a:t>
            </a:r>
          </a:p>
          <a:p>
            <a:pPr marL="172793" indent="-172793" defTabSz="552938">
              <a:buFont typeface="Wingdings" pitchFamily="2" charset="2"/>
              <a:buChar char="ü"/>
            </a:pPr>
            <a:r>
              <a:rPr lang="ru-RU" sz="1088" dirty="0"/>
              <a:t>Содействие информированности выпускников о возможностях трудоустройства;</a:t>
            </a:r>
          </a:p>
          <a:p>
            <a:pPr marL="172793" indent="-172793" defTabSz="552938">
              <a:buFont typeface="Wingdings" pitchFamily="2" charset="2"/>
              <a:buChar char="ü"/>
            </a:pPr>
            <a:r>
              <a:rPr lang="ru-RU" sz="1088" dirty="0"/>
              <a:t>Создание банков вакансий и баз данных о партнерах по трудоустройству</a:t>
            </a:r>
          </a:p>
          <a:p>
            <a:pPr marL="172793" indent="-172793" defTabSz="552938">
              <a:buFont typeface="Wingdings" pitchFamily="2" charset="2"/>
              <a:buChar char="ü"/>
            </a:pPr>
            <a:endParaRPr lang="ru-RU" sz="1088" dirty="0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531319" y="645233"/>
            <a:ext cx="2505177" cy="2109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Информационная, организационная и консультационная поддержка;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Методическое сопровождение;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Семинары / обучение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endParaRPr lang="ru-RU" sz="1088" dirty="0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1294" y="605244"/>
            <a:ext cx="3008538" cy="21492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Содействие занятости/ информированности выпускников и их трудоустройство;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Карьерные консультации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Психологическая поддержка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Создание банков вакансий и баз </a:t>
            </a:r>
          </a:p>
          <a:p>
            <a:pPr marL="180975" defTabSz="552938"/>
            <a:r>
              <a:rPr lang="ru-RU" sz="1088" dirty="0"/>
              <a:t>данных </a:t>
            </a:r>
            <a:r>
              <a:rPr lang="ru-RU" sz="1088" dirty="0" smtClean="0"/>
              <a:t>по трудоустройству и временной занятости</a:t>
            </a:r>
            <a:endParaRPr lang="ru-RU" sz="1088" dirty="0"/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/>
              <a:t>Информация о возможностях продолжения </a:t>
            </a:r>
            <a:r>
              <a:rPr lang="ru-RU" sz="1088" dirty="0" smtClean="0"/>
              <a:t>обучения</a:t>
            </a:r>
          </a:p>
          <a:p>
            <a:pPr marL="172793" indent="-172793" defTabSz="552938">
              <a:buFont typeface="Wingdings" panose="05000000000000000000" pitchFamily="2" charset="2"/>
              <a:buChar char="ü"/>
            </a:pPr>
            <a:r>
              <a:rPr lang="ru-RU" sz="1088" dirty="0" smtClean="0"/>
              <a:t>Развитие у выпускников </a:t>
            </a:r>
            <a:r>
              <a:rPr lang="en-US" sz="1088" dirty="0" smtClean="0"/>
              <a:t>soft</a:t>
            </a:r>
            <a:r>
              <a:rPr lang="ru-RU" sz="1088" dirty="0" smtClean="0"/>
              <a:t>- компетенций для </a:t>
            </a:r>
          </a:p>
          <a:p>
            <a:pPr defTabSz="552938"/>
            <a:r>
              <a:rPr lang="ru-RU" sz="1088" dirty="0"/>
              <a:t> </a:t>
            </a:r>
            <a:r>
              <a:rPr lang="ru-RU" sz="1088" dirty="0" smtClean="0"/>
              <a:t>    трудоустройства</a:t>
            </a:r>
            <a:endParaRPr lang="ru-RU" sz="1088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3858390"/>
              </p:ext>
            </p:extLst>
          </p:nvPr>
        </p:nvGraphicFramePr>
        <p:xfrm>
          <a:off x="1136184" y="678468"/>
          <a:ext cx="6922927" cy="422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3995936" y="2499742"/>
            <a:ext cx="1055053" cy="696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Трудоустройство </a:t>
            </a:r>
            <a:r>
              <a:rPr lang="ru-RU" sz="1100" b="1" dirty="0">
                <a:solidFill>
                  <a:schemeClr val="tx1"/>
                </a:solidFill>
              </a:rPr>
              <a:t>-</a:t>
            </a:r>
            <a:r>
              <a:rPr lang="ru-RU" sz="1400" b="1" dirty="0">
                <a:solidFill>
                  <a:srgbClr val="C00000"/>
                </a:solidFill>
              </a:rPr>
              <a:t>72%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5299" name="Прямоугольник 1"/>
          <p:cNvSpPr>
            <a:spLocks noChangeArrowheads="1"/>
          </p:cNvSpPr>
          <p:nvPr/>
        </p:nvSpPr>
        <p:spPr bwMode="auto">
          <a:xfrm>
            <a:off x="7769" y="-23898"/>
            <a:ext cx="8808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СТРУКТУРА ВЗАИМОДЕЙСТВИЯ В СИСТЕМЕ ПРОФЕССИОНАЛЬНОГО ОБРАЗОВАНИЯ ПО ПОВЫШЕНИЮ УРОВНЯ ТРУДОУСТРОЙСТВА ВЫПУСКНИКОВ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 flipV="1">
            <a:off x="2483769" y="1851668"/>
            <a:ext cx="534782" cy="1798887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flipH="1">
            <a:off x="6215170" y="1962789"/>
            <a:ext cx="549736" cy="179313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0805" y="-23898"/>
            <a:ext cx="720080" cy="554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5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9519"/>
            <a:ext cx="8388424" cy="46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РЕЗУЛЬТАТЫ МОНИТОРИНГА РАБОТЫ ЦСТВ ВЫПУСКНИКОВ</a:t>
            </a:r>
            <a:endParaRPr lang="ru-RU" dirty="0"/>
          </a:p>
        </p:txBody>
      </p:sp>
      <p:pic>
        <p:nvPicPr>
          <p:cNvPr id="3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5755"/>
            <a:ext cx="720080" cy="5544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21" y="411510"/>
            <a:ext cx="17281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43558"/>
            <a:ext cx="8856984" cy="4176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Не обозначены на сайтах ПОО и структурных подразделений ВУЗов </a:t>
            </a:r>
            <a:r>
              <a:rPr lang="ru-RU" sz="1600" b="1" dirty="0" smtClean="0">
                <a:solidFill>
                  <a:srgbClr val="C00000"/>
                </a:solidFill>
              </a:rPr>
              <a:t>«горячие линии» </a:t>
            </a:r>
            <a:r>
              <a:rPr lang="ru-RU" sz="1600" dirty="0" smtClean="0">
                <a:solidFill>
                  <a:schemeClr val="tx1"/>
                </a:solidFill>
              </a:rPr>
              <a:t>о содействии в трудоустройстве выпускникам: </a:t>
            </a:r>
            <a:r>
              <a:rPr lang="ru-RU" sz="1600" i="1" dirty="0" err="1" smtClean="0">
                <a:solidFill>
                  <a:schemeClr val="tx1"/>
                </a:solidFill>
              </a:rPr>
              <a:t>АТпромИС</a:t>
            </a:r>
            <a:r>
              <a:rPr lang="ru-RU" sz="1600" i="1" dirty="0" smtClean="0">
                <a:solidFill>
                  <a:schemeClr val="tx1"/>
                </a:solidFill>
              </a:rPr>
              <a:t> и 2 филиала, ТТВТС, ТМТТ (обозначены ответственные ЦСТВ)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Нет у всех ПОО и структурных </a:t>
            </a:r>
            <a:r>
              <a:rPr lang="ru-RU" sz="1600" dirty="0">
                <a:solidFill>
                  <a:schemeClr val="tx1"/>
                </a:solidFill>
              </a:rPr>
              <a:t>подразделений ВУЗов </a:t>
            </a:r>
            <a:r>
              <a:rPr lang="ru-RU" sz="1600" dirty="0" smtClean="0">
                <a:solidFill>
                  <a:schemeClr val="tx1"/>
                </a:solidFill>
              </a:rPr>
              <a:t>в наличии на сайтах ссылки на                                </a:t>
            </a:r>
            <a:r>
              <a:rPr lang="en-US" sz="1600" b="1" dirty="0" smtClean="0">
                <a:solidFill>
                  <a:srgbClr val="C00000"/>
                </a:solidFill>
              </a:rPr>
              <a:t>IT </a:t>
            </a:r>
            <a:r>
              <a:rPr lang="ru-RU" sz="1600" b="1" dirty="0" smtClean="0">
                <a:solidFill>
                  <a:srgbClr val="C00000"/>
                </a:solidFill>
              </a:rPr>
              <a:t>компании – </a:t>
            </a:r>
            <a:r>
              <a:rPr lang="ru-RU" sz="1600" b="1" dirty="0" err="1" smtClean="0">
                <a:solidFill>
                  <a:srgbClr val="C00000"/>
                </a:solidFill>
              </a:rPr>
              <a:t>агрегаторы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 поиску вакансий: </a:t>
            </a:r>
            <a:r>
              <a:rPr lang="ru-RU" sz="1600" i="1" u="sng" dirty="0" smtClean="0">
                <a:solidFill>
                  <a:schemeClr val="tx1"/>
                </a:solidFill>
              </a:rPr>
              <a:t>филиалы</a:t>
            </a:r>
            <a:r>
              <a:rPr lang="ru-RU" sz="1600" i="1" dirty="0" smtClean="0">
                <a:solidFill>
                  <a:schemeClr val="tx1"/>
                </a:solidFill>
              </a:rPr>
              <a:t> ТАК, </a:t>
            </a:r>
            <a:r>
              <a:rPr lang="ru-RU" sz="1600" i="1" dirty="0" err="1" smtClean="0">
                <a:solidFill>
                  <a:schemeClr val="tx1"/>
                </a:solidFill>
              </a:rPr>
              <a:t>АТпромИС</a:t>
            </a:r>
            <a:r>
              <a:rPr lang="ru-RU" sz="1600" i="1" dirty="0" smtClean="0">
                <a:solidFill>
                  <a:schemeClr val="tx1"/>
                </a:solidFill>
              </a:rPr>
              <a:t>, ТБМК, ТПГК, КАПТ; КАПТ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Не обновлены базы данных о </a:t>
            </a:r>
            <a:r>
              <a:rPr lang="ru-RU" sz="1600" b="1" dirty="0" smtClean="0">
                <a:solidFill>
                  <a:srgbClr val="C00000"/>
                </a:solidFill>
              </a:rPr>
              <a:t>вакансиях работодателей </a:t>
            </a:r>
            <a:r>
              <a:rPr lang="ru-RU" sz="1600" dirty="0" smtClean="0">
                <a:solidFill>
                  <a:schemeClr val="tx1"/>
                </a:solidFill>
              </a:rPr>
              <a:t>/ отсутствует </a:t>
            </a:r>
            <a:r>
              <a:rPr lang="ru-RU" sz="1600" b="1" dirty="0" smtClean="0">
                <a:solidFill>
                  <a:srgbClr val="C00000"/>
                </a:solidFill>
              </a:rPr>
              <a:t>реестр временной занятости: </a:t>
            </a:r>
            <a:r>
              <a:rPr lang="ru-RU" sz="1600" i="1" dirty="0">
                <a:solidFill>
                  <a:schemeClr val="tx1"/>
                </a:solidFill>
              </a:rPr>
              <a:t>КТАБ, </a:t>
            </a:r>
            <a:r>
              <a:rPr lang="ru-RU" sz="1600" i="1" dirty="0" smtClean="0">
                <a:solidFill>
                  <a:schemeClr val="tx1"/>
                </a:solidFill>
              </a:rPr>
              <a:t>МТОТ, </a:t>
            </a:r>
            <a:r>
              <a:rPr lang="ru-RU" sz="1600" i="1" u="sng" dirty="0" smtClean="0">
                <a:solidFill>
                  <a:schemeClr val="tx1"/>
                </a:solidFill>
              </a:rPr>
              <a:t>филиалы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>
                <a:solidFill>
                  <a:schemeClr val="tx1"/>
                </a:solidFill>
              </a:rPr>
              <a:t>ТАК, </a:t>
            </a:r>
            <a:r>
              <a:rPr lang="ru-RU" sz="1600" i="1" dirty="0" err="1">
                <a:solidFill>
                  <a:schemeClr val="tx1"/>
                </a:solidFill>
              </a:rPr>
              <a:t>АТпромИС</a:t>
            </a:r>
            <a:r>
              <a:rPr lang="ru-RU" sz="1600" i="1" dirty="0">
                <a:solidFill>
                  <a:schemeClr val="tx1"/>
                </a:solidFill>
              </a:rPr>
              <a:t>, ТБМК, </a:t>
            </a:r>
            <a:r>
              <a:rPr lang="ru-RU" sz="1600" i="1" dirty="0" smtClean="0">
                <a:solidFill>
                  <a:schemeClr val="tx1"/>
                </a:solidFill>
              </a:rPr>
              <a:t>КАПТ, ТПГК, ТПТ; 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Не размещены базы данных о выпускниках 2020 года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Отсутствуют ссылки на сайт Центра опережающей профессиональной подготовки: </a:t>
            </a:r>
            <a:r>
              <a:rPr lang="ru-RU" sz="1600" i="1" dirty="0">
                <a:solidFill>
                  <a:prstClr val="black"/>
                </a:solidFill>
              </a:rPr>
              <a:t>КТПРТ, </a:t>
            </a:r>
            <a:r>
              <a:rPr lang="ru-RU" sz="1600" i="1" dirty="0">
                <a:solidFill>
                  <a:schemeClr val="tx1"/>
                </a:solidFill>
              </a:rPr>
              <a:t>КТАБ, </a:t>
            </a:r>
            <a:r>
              <a:rPr lang="ru-RU" sz="1600" i="1" dirty="0" smtClean="0">
                <a:solidFill>
                  <a:schemeClr val="tx1"/>
                </a:solidFill>
              </a:rPr>
              <a:t>МТОТ, </a:t>
            </a:r>
            <a:r>
              <a:rPr lang="ru-RU" sz="1600" i="1" dirty="0">
                <a:solidFill>
                  <a:prstClr val="black"/>
                </a:solidFill>
              </a:rPr>
              <a:t>ТПТ</a:t>
            </a:r>
            <a:r>
              <a:rPr lang="ru-RU" sz="1600" i="1" dirty="0" smtClean="0">
                <a:solidFill>
                  <a:prstClr val="black"/>
                </a:solidFill>
              </a:rPr>
              <a:t>, </a:t>
            </a:r>
            <a:r>
              <a:rPr lang="ru-RU" sz="1600" i="1" u="sng" dirty="0" smtClean="0">
                <a:solidFill>
                  <a:prstClr val="black"/>
                </a:solidFill>
              </a:rPr>
              <a:t>филиалы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ru-RU" sz="1600" i="1" dirty="0">
                <a:solidFill>
                  <a:prstClr val="black"/>
                </a:solidFill>
              </a:rPr>
              <a:t>ТАК, </a:t>
            </a:r>
            <a:r>
              <a:rPr lang="ru-RU" sz="1600" i="1" dirty="0" err="1" smtClean="0">
                <a:solidFill>
                  <a:prstClr val="black"/>
                </a:solidFill>
              </a:rPr>
              <a:t>АТпромИС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Отсутствует </a:t>
            </a:r>
            <a:r>
              <a:rPr lang="ru-RU" sz="1600" b="1" dirty="0" smtClean="0">
                <a:solidFill>
                  <a:srgbClr val="C00000"/>
                </a:solidFill>
              </a:rPr>
              <a:t>информация о содействии в трудоустройстве выпускникам </a:t>
            </a:r>
            <a:r>
              <a:rPr lang="ru-RU" sz="1600" dirty="0" smtClean="0">
                <a:solidFill>
                  <a:schemeClr val="tx1"/>
                </a:solidFill>
              </a:rPr>
              <a:t>на сайтах 2 неподведомственных , 4 негосударственных профессиональных образовательных </a:t>
            </a:r>
            <a:r>
              <a:rPr lang="ru-RU" sz="1600" dirty="0">
                <a:solidFill>
                  <a:schemeClr val="tx1"/>
                </a:solidFill>
              </a:rPr>
              <a:t>организаций и 4 структурных подразделений ВУЗов </a:t>
            </a:r>
            <a:r>
              <a:rPr lang="ru-RU" sz="1600" i="1" dirty="0">
                <a:solidFill>
                  <a:schemeClr val="tx1"/>
                </a:solidFill>
              </a:rPr>
              <a:t>(кроме информации о вакансиях в ТМК, ТБШ, ТЭЮИ, факультет СПО в ТГАСУ, Западно-Сибирский филиала Российского государственного университета правосудия)</a:t>
            </a:r>
          </a:p>
          <a:p>
            <a:pPr marL="342900" indent="-342900" algn="just">
              <a:buAutoNum type="arabicPeriod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68" y="1293643"/>
            <a:ext cx="8388424" cy="48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ПРЕДЛОЖЕНИЯ ПО ОРГАНИЗАЦИИ РАБОТЫ ЦСТВ ВЫПУСКНИКОВ</a:t>
            </a:r>
            <a:endParaRPr lang="ru-RU" dirty="0"/>
          </a:p>
        </p:txBody>
      </p:sp>
      <p:pic>
        <p:nvPicPr>
          <p:cNvPr id="3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5755"/>
            <a:ext cx="720080" cy="554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707654"/>
            <a:ext cx="8856984" cy="3096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Во всех ПОО и структурных подразделениях ВУЗов независимо от ведомственной принадлежности организовать работу </a:t>
            </a:r>
            <a:r>
              <a:rPr lang="ru-RU" sz="1600" b="1" dirty="0" smtClean="0">
                <a:solidFill>
                  <a:srgbClr val="C00000"/>
                </a:solidFill>
              </a:rPr>
              <a:t>«горячих линий» </a:t>
            </a:r>
            <a:r>
              <a:rPr lang="ru-RU" sz="1600" dirty="0" smtClean="0">
                <a:solidFill>
                  <a:schemeClr val="tx1"/>
                </a:solidFill>
              </a:rPr>
              <a:t>по содействию выпускникам 2020 года в поиске работы, в том числе временной занятости. Информацию отразить на сайтах.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Организовать информационное  сопровождение для выпускников – разместить </a:t>
            </a:r>
            <a:r>
              <a:rPr lang="ru-RU" sz="1600" dirty="0">
                <a:solidFill>
                  <a:schemeClr val="tx1"/>
                </a:solidFill>
              </a:rPr>
              <a:t>ссылки </a:t>
            </a:r>
            <a:r>
              <a:rPr lang="ru-RU" sz="1600" dirty="0" smtClean="0">
                <a:solidFill>
                  <a:schemeClr val="tx1"/>
                </a:solidFill>
              </a:rPr>
              <a:t>на               </a:t>
            </a:r>
            <a:r>
              <a:rPr lang="en-US" sz="1600" b="1" dirty="0">
                <a:solidFill>
                  <a:srgbClr val="C00000"/>
                </a:solidFill>
              </a:rPr>
              <a:t>IT </a:t>
            </a:r>
            <a:r>
              <a:rPr lang="ru-RU" sz="1600" b="1" dirty="0">
                <a:solidFill>
                  <a:srgbClr val="C00000"/>
                </a:solidFill>
              </a:rPr>
              <a:t>компании – </a:t>
            </a:r>
            <a:r>
              <a:rPr lang="ru-RU" sz="1600" b="1" dirty="0" err="1">
                <a:solidFill>
                  <a:srgbClr val="C00000"/>
                </a:solidFill>
              </a:rPr>
              <a:t>агрегаторы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, рекрутинговые агентства, данные о вакансиях от работодателей.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Разместить ссылки </a:t>
            </a:r>
            <a:r>
              <a:rPr lang="ru-RU" sz="1600" dirty="0">
                <a:solidFill>
                  <a:schemeClr val="tx1"/>
                </a:solidFill>
              </a:rPr>
              <a:t>на сайт Центра опережающей профессиональной </a:t>
            </a:r>
            <a:r>
              <a:rPr lang="ru-RU" sz="1600" dirty="0" smtClean="0">
                <a:solidFill>
                  <a:schemeClr val="tx1"/>
                </a:solidFill>
              </a:rPr>
              <a:t>подготовки.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Разместить данные о выпуске </a:t>
            </a:r>
            <a:r>
              <a:rPr lang="ru-RU" sz="1600" dirty="0">
                <a:solidFill>
                  <a:schemeClr val="tx1"/>
                </a:solidFill>
              </a:rPr>
              <a:t>2020 </a:t>
            </a:r>
            <a:r>
              <a:rPr lang="ru-RU" sz="1600" dirty="0" smtClean="0">
                <a:solidFill>
                  <a:schemeClr val="tx1"/>
                </a:solidFill>
              </a:rPr>
              <a:t>года в разрезе профессий, специальностей, направлений подготовки.</a:t>
            </a:r>
          </a:p>
          <a:p>
            <a:pPr algn="just"/>
            <a:r>
              <a:rPr lang="ru-RU" sz="1600" b="1" i="1" dirty="0">
                <a:solidFill>
                  <a:schemeClr val="tx1"/>
                </a:solidFill>
              </a:rPr>
              <a:t>Срок: до </a:t>
            </a:r>
            <a:r>
              <a:rPr lang="ru-RU" sz="1600" b="1" i="1" dirty="0" smtClean="0">
                <a:solidFill>
                  <a:schemeClr val="tx1"/>
                </a:solidFill>
              </a:rPr>
              <a:t>30.06.2020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4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   Организовать </a:t>
            </a:r>
            <a:r>
              <a:rPr lang="ru-RU" sz="1600" dirty="0">
                <a:solidFill>
                  <a:schemeClr val="tx1"/>
                </a:solidFill>
              </a:rPr>
              <a:t>3-х ступенчатый мониторинг трудоустройства выпускников</a:t>
            </a:r>
          </a:p>
          <a:p>
            <a:pPr lvl="0" algn="just"/>
            <a:r>
              <a:rPr lang="ru-RU" sz="1600" b="1" i="1" dirty="0">
                <a:solidFill>
                  <a:prstClr val="black"/>
                </a:solidFill>
              </a:rPr>
              <a:t>Срок: </a:t>
            </a:r>
            <a:r>
              <a:rPr lang="ru-RU" sz="1600" b="1" i="1" dirty="0" smtClean="0">
                <a:solidFill>
                  <a:prstClr val="black"/>
                </a:solidFill>
              </a:rPr>
              <a:t>01.07.2020, 01.10.2020, 11.01.2021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663"/>
            <a:ext cx="8526353" cy="4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СОЗДАЕТСЯ ХОРОШЕЕ ИНФОРМАЦИОННОЕ СОПРОВОЖДЕНИЕ ДЛЯ ВЫПУСКНИКОВ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168" y="502820"/>
            <a:ext cx="8856984" cy="951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Информация о «горячей линии», о вакансиях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Методическое сопровождение трудоустройства и </a:t>
            </a:r>
            <a:r>
              <a:rPr lang="ru-RU" sz="1600" dirty="0" err="1" smtClean="0">
                <a:solidFill>
                  <a:schemeClr val="tx1"/>
                </a:solidFill>
              </a:rPr>
              <a:t>самозанятости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ТПТ, ТГПК, СПК, ТЭПК</a:t>
            </a:r>
          </a:p>
        </p:txBody>
      </p:sp>
    </p:spTree>
    <p:extLst>
      <p:ext uri="{BB962C8B-B14F-4D97-AF65-F5344CB8AC3E}">
        <p14:creationId xmlns:p14="http://schemas.microsoft.com/office/powerpoint/2010/main" val="134865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8" y="56548"/>
            <a:ext cx="8030764" cy="2946631"/>
          </a:xfrm>
          <a:prstGeom prst="rect">
            <a:avLst/>
          </a:prstGeom>
        </p:spPr>
      </p:pic>
      <p:pic>
        <p:nvPicPr>
          <p:cNvPr id="7" name="Picture 2" descr="C:\Users\Пользователь\Desktop\10983_Gerb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6546"/>
            <a:ext cx="881788" cy="67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222" y="3147814"/>
            <a:ext cx="8767266" cy="693727"/>
          </a:xfrm>
          <a:prstGeom prst="rect">
            <a:avLst/>
          </a:prstGeom>
          <a:noFill/>
        </p:spPr>
        <p:txBody>
          <a:bodyPr wrap="square" lIns="77417" tIns="38709" rIns="77417" bIns="38709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Об организации работы в 2020 году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Центров </a:t>
            </a:r>
            <a:r>
              <a:rPr lang="ru-RU" sz="2000" b="1" dirty="0">
                <a:solidFill>
                  <a:schemeClr val="tx2"/>
                </a:solidFill>
              </a:rPr>
              <a:t>содействия трудоустройству выпускников </a:t>
            </a:r>
          </a:p>
        </p:txBody>
      </p:sp>
    </p:spTree>
    <p:extLst>
      <p:ext uri="{BB962C8B-B14F-4D97-AF65-F5344CB8AC3E}">
        <p14:creationId xmlns:p14="http://schemas.microsoft.com/office/powerpoint/2010/main" val="5775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854</Words>
  <Application>Microsoft Office PowerPoint</Application>
  <PresentationFormat>Экран (16:9)</PresentationFormat>
  <Paragraphs>183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Neue</vt:lpstr>
      <vt:lpstr>Helvetica Neue Light</vt:lpstr>
      <vt:lpstr>PT Astra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Ручкина Екатерина Викторовна</dc:creator>
  <cp:lastModifiedBy>User</cp:lastModifiedBy>
  <cp:revision>78</cp:revision>
  <cp:lastPrinted>2020-06-25T13:52:10Z</cp:lastPrinted>
  <dcterms:created xsi:type="dcterms:W3CDTF">2020-06-02T06:31:14Z</dcterms:created>
  <dcterms:modified xsi:type="dcterms:W3CDTF">2020-07-08T14:09:56Z</dcterms:modified>
</cp:coreProperties>
</file>