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241" r:id="rId1"/>
    <p:sldMasterId id="2147489265" r:id="rId2"/>
  </p:sldMasterIdLst>
  <p:notesMasterIdLst>
    <p:notesMasterId r:id="rId9"/>
  </p:notesMasterIdLst>
  <p:sldIdLst>
    <p:sldId id="508" r:id="rId3"/>
    <p:sldId id="525" r:id="rId4"/>
    <p:sldId id="526" r:id="rId5"/>
    <p:sldId id="518" r:id="rId6"/>
    <p:sldId id="527" r:id="rId7"/>
    <p:sldId id="528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  <a:srgbClr val="FFCC00"/>
    <a:srgbClr val="FF0000"/>
    <a:srgbClr val="990000"/>
    <a:srgbClr val="000000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2" autoAdjust="0"/>
    <p:restoredTop sz="86400" autoAdjust="0"/>
  </p:normalViewPr>
  <p:slideViewPr>
    <p:cSldViewPr>
      <p:cViewPr varScale="1">
        <p:scale>
          <a:sx n="70" d="100"/>
          <a:sy n="70" d="100"/>
        </p:scale>
        <p:origin x="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E80F20B-3D3D-4BCE-9E8F-CCE315299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AA3BDC-EFBE-43A8-8FBF-4231C9AF5D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1D6E2E-E37A-4513-97D7-23E39767210A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7488879-DD6E-49B8-A27F-29751F570F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6A70150-5595-4B12-B997-D3F314F6A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B06B1-8360-4910-B962-D23C101BB5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DE02FA-69AB-4CEF-8270-FB6726664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4FA21F-7173-4BC9-BC09-6D138D734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02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69F2FA-D737-4505-A256-DDD806E1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89BEF8-BA85-4F1B-A3DC-09B5483C57FC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75805-09F2-409E-8675-F454BA50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DF89E-721F-4C79-8BE8-7593F7CF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A8E13B-EAB1-4163-99B2-22AA447CC5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5A275-F359-4D18-8FF3-865EDEC6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4943FB-2A6E-4EF7-8619-574A22F6AA9A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0009A-F372-41C2-8D35-9B0A1881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98E9-0F31-4EEE-ADB7-99E1489A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858B08-F15A-49A4-92F1-320A1004F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4845C-64DF-4526-8089-4B352166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791D75-F631-4285-A122-65A5C3F34AAD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CCEDA-66DD-4227-BF3E-F30EDF60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5FC7BD-1750-474C-893F-ED4CC199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5D292B7-43DF-4091-8244-7CEC63C5C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37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20E871B7-1AC5-4B52-81EE-E56253191F04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086EECA-31FE-4FF4-AE8F-9813E2EE2AF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B36C14-9FD7-4D5B-B10B-1683D1827B62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B500B39-4691-469E-B5AB-FE93C637C1EE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 descr="C:\Users\25062\Desktop\beautiful-blue-wallpaper-1600x1200.jpg">
            <a:extLst>
              <a:ext uri="{FF2B5EF4-FFF2-40B4-BE49-F238E27FC236}">
                <a16:creationId xmlns:a16="http://schemas.microsoft.com/office/drawing/2014/main" id="{0DE04C47-4943-4F81-B73F-D483C22FDD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40D94D-EEAA-41E4-BFBA-447255B2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8B7D-3E29-40BB-876A-E0D10C6040AD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1C9EBE-B072-48B9-B395-CE71160F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F63A77-8005-46D7-8709-610F8BAA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89A8D-2606-4326-9F42-5C74C4338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75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25062\Desktop\PoleSlideMini.jpg">
            <a:extLst>
              <a:ext uri="{FF2B5EF4-FFF2-40B4-BE49-F238E27FC236}">
                <a16:creationId xmlns:a16="http://schemas.microsoft.com/office/drawing/2014/main" id="{3E37A0BA-1106-40F6-A8CE-B80DCF581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25062\Desktop\oboik.ru_41643.jpg">
            <a:extLst>
              <a:ext uri="{FF2B5EF4-FFF2-40B4-BE49-F238E27FC236}">
                <a16:creationId xmlns:a16="http://schemas.microsoft.com/office/drawing/2014/main" id="{35B0F532-CAFB-473A-9D48-4FFE9502DA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188" y="-99392"/>
            <a:ext cx="9267700" cy="132700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63500"/>
          </a:effectLst>
        </p:spPr>
      </p:pic>
      <p:pic>
        <p:nvPicPr>
          <p:cNvPr id="6" name="Picture 3" descr="C:\Users\25062\Desktop\595be0858468115d0ee509a6.png">
            <a:extLst>
              <a:ext uri="{FF2B5EF4-FFF2-40B4-BE49-F238E27FC236}">
                <a16:creationId xmlns:a16="http://schemas.microsoft.com/office/drawing/2014/main" id="{B89F7DEC-6496-4778-8413-CC6C096D4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5516563"/>
            <a:ext cx="92122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188">
            <a:extLst>
              <a:ext uri="{FF2B5EF4-FFF2-40B4-BE49-F238E27FC236}">
                <a16:creationId xmlns:a16="http://schemas.microsoft.com/office/drawing/2014/main" id="{C39AA0AA-4D76-4CF0-9DE9-57BDD85008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67525" y="6421438"/>
            <a:ext cx="2117725" cy="403225"/>
            <a:chOff x="-1476672" y="6265133"/>
            <a:chExt cx="2117041" cy="404227"/>
          </a:xfrm>
        </p:grpSpPr>
        <p:sp>
          <p:nvSpPr>
            <p:cNvPr id="9" name="TextBox 78">
              <a:extLst>
                <a:ext uri="{FF2B5EF4-FFF2-40B4-BE49-F238E27FC236}">
                  <a16:creationId xmlns:a16="http://schemas.microsoft.com/office/drawing/2014/main" id="{ED9185A3-F4E1-48B0-B017-D4D4A34F3F0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-1476672" y="6328791"/>
              <a:ext cx="1728230" cy="30714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000" b="1">
                  <a:solidFill>
                    <a:srgbClr val="FFFFFF"/>
                  </a:solidFill>
                  <a:latin typeface="Malgun Gothic" pitchFamily="34" charset="-127"/>
                  <a:ea typeface="Malgun Gothic" pitchFamily="34" charset="-127"/>
                </a:rPr>
                <a:t>ПЕНСИОННЫЙ ФОНД</a:t>
              </a:r>
            </a:p>
            <a:p>
              <a:pPr eaLnBrk="1" hangingPunct="1">
                <a:defRPr/>
              </a:pPr>
              <a:r>
                <a:rPr lang="ru-RU" altLang="ru-RU" sz="1000">
                  <a:solidFill>
                    <a:srgbClr val="FFFFFF"/>
                  </a:solidFill>
                  <a:latin typeface="Malgun Gothic" pitchFamily="34" charset="-127"/>
                  <a:ea typeface="Malgun Gothic" pitchFamily="34" charset="-127"/>
                </a:rPr>
                <a:t>РОССИЙСКОЙ ФЕДЕРАЦИИ</a:t>
              </a:r>
            </a:p>
          </p:txBody>
        </p:sp>
        <p:pic>
          <p:nvPicPr>
            <p:cNvPr id="11" name="Изображение 113">
              <a:extLst>
                <a:ext uri="{FF2B5EF4-FFF2-40B4-BE49-F238E27FC236}">
                  <a16:creationId xmlns:a16="http://schemas.microsoft.com/office/drawing/2014/main" id="{C13912A8-00EC-4D4F-BAB4-ACE47442D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65133"/>
              <a:ext cx="388849" cy="40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4A72DAE-52B6-4AEA-82A3-663ED7551A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7E89-AEA1-44AD-A385-F006AC5415AA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F7E71D-A592-4AAA-BD62-892579C024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4FBE90-D1E8-4A11-8DB0-310AB78B0A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B82792-814F-4BF5-B134-6CB19B3974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96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AE8B405-8A44-4F56-9DAD-87C748A7C6C1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F638223-A1A0-4666-A1BD-602702A8BFE8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84B7470-CDEC-4DBD-8274-2AE7F7CC524B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CB0674D7-C967-46DD-A03C-B743BD66BB4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DB7D04-64D4-4F48-863A-58761B37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67A8-B943-49F4-9375-F926FCAF1296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90A5B8-1175-40FF-B2F0-994AA70D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0FFCA89-2748-4042-A765-8392C90B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EB2A7-A7B6-461E-B7DC-B7574FE1C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52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E14B6C-5CFF-48C6-A34E-094C54B797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D0CB-6B00-4516-BADB-871C4CA701CD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30D99-A375-420D-8EC6-E13DDB61E4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ED2851-75C3-4B92-9008-FA76B05B80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0C5205B-3699-4CD8-972E-D47317BFC3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93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6F8D98-6295-4BDF-A8F6-263BB044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7674-4CCF-44CB-A5ED-9048D3D9842D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06BF0E-068C-41A6-A47E-C798CCF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4CF897-0197-4EE0-B3DC-6F40E54A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A61B-6787-4A9F-93D5-A5D07B69F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162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DD0221-4CDD-4FE4-8937-F295F366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CE13-57B1-4F7E-8A9F-40D932F82271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1887AB-26C3-43E4-A81D-0EBE53C0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55AC35-0C85-47DA-AF12-01C37E3A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9CF3A-1358-40A9-8F19-C23352234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6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40821D-854D-4E65-BE9A-3C7C00AB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4334-5027-4D2B-9099-C49D70B5C9A0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CE14DB-2ADF-48BD-8E00-56A1E191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A99769-E7EF-4921-9B7E-F8D692B0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3BB3-FCC9-4356-960C-C8DA24FA3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652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68EDAE-64D8-47B6-BAAA-EBA6FBC2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3119-2130-4476-BD7E-CC7944EEA1F5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B26930-6F87-441B-B5C4-3DC8D795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11E2F0-2DE3-4E36-91DE-9AA09DE9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21992-F00E-4353-8582-3506F3E72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32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E1AEF-F099-4762-97FB-DE6D5A12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A8CC92-4416-476E-A9B5-01CD3DB1B861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7BC20-F3E2-4030-91AB-70938133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3B9C6-FAC2-48EC-8553-0E3B47DC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4BEDFAB-3191-4C82-8507-B911DF5517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05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EAB933-0265-4037-BBFC-0EBED4368E07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11BD94D-4B66-49AF-B714-C99639966F50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59D1F04-50F6-4391-9837-4F4F336E066B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D497F47D-70AF-43E4-ADE8-08CA2EA0A6EF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0F04950-5CB0-4981-90FF-7BE346AC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8590-C166-486B-9E01-0EA15B5F6A12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CD23B01-2192-43BE-B3C5-96A774DE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65CB4DC-7A7D-4067-91B0-E119B95D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7028-C50B-4192-A98B-A92F2C6CD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6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0DD0-1651-4CAE-85DB-E5A669E0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A466-6967-4F7B-BA4D-5EFD8BAE9FCD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D30F-2D50-42BA-AE20-91C23F65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68364-1B18-46AB-9957-4D6854D1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FB978-2570-4137-A569-E2E2F795E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41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75105-701F-485F-A150-77F7D936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2871-D1AB-474F-9BAD-835DD866FBE8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211B-BBD8-45DB-B9AB-04DB093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6511-C413-4793-9558-7952ADD8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CE2DC-5583-448E-9B85-7FA52BFD2C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22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4DBAAF-9A70-4131-8C67-6D8014F4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DE3426-F190-4D23-BE04-45E00060317B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E8A7-D620-4077-BFD7-3DF37A2C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552D3-5020-4F59-80F6-8C9B3C7F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89DF93-DC16-46E6-B589-5D9714B55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27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CE8B46-75A4-46B2-8989-7D7DB4B3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406E35-B23A-4921-988D-69997526EC05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C5054-0D9B-4AE5-9A57-BD04F67F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D2865-B2FA-4AD5-9045-8603B37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E9B4455-7E59-4FAB-B7C4-46C7472FC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4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82B3AE-2447-44FA-AF4D-48AA7980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518B3C-8142-45FA-90D1-75F675686EAE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AC5A87-1ABB-498F-ACFA-07F62AE8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F0DE88-6162-499E-88A8-43D44650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3BEC7A-FE32-4B98-8EA1-5D82B6F9CB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9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1635F9-D2F6-4B59-9931-A27B3188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0242DA-0DE2-42E6-A07D-4E3058D37B48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F0DA85-28B4-4CD6-80DF-ADF5A0F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2B6E2-215C-4F4A-B28F-BEEC8072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F518516-4394-410C-A3A9-12F7DB0475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82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72005-A234-4508-B85A-24F4B7D3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2EF809-D1A7-4004-8CCD-8F474EF47CF6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DB61D5-836D-407E-8C41-EB0BA8DB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EFA64B-C554-4C15-A26A-6A33ACBE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1F283B7-CAA3-4AD7-9406-58ED3A61E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47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2565F-71D5-46A1-B2BA-2116E784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239E5A-3450-4638-B075-232266F76C93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65310-75DE-44DF-A126-53919EDD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6C3512-3590-498A-90CC-542B3DD2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14F6D29-53D7-45AE-8D4C-F33E942E25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61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911FA-9B41-4C88-A491-56862140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12241-7A73-4180-A413-E47AFB45D16E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F84124-F987-403E-9DB6-C259D596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2B1BE-B01B-4193-80F5-03DDF0CA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D04C3A6-6CFB-4088-946B-B054621CA0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54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10DA3CD2-2DAF-4A83-A861-63E0401BC3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B9C905CF-1176-4013-9AF6-CE69D19010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96E2-B78C-4FDB-A341-E3D08E4D0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64A304F-0461-4133-AEEE-41925788DAB0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3768C-A343-440B-B847-3548DC917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86FD2-556C-48F9-A782-116469C82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367CC6-B620-4DEA-BAE6-004145F53B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05" r:id="rId1"/>
    <p:sldLayoutId id="2147489506" r:id="rId2"/>
    <p:sldLayoutId id="2147489507" r:id="rId3"/>
    <p:sldLayoutId id="2147489508" r:id="rId4"/>
    <p:sldLayoutId id="2147489509" r:id="rId5"/>
    <p:sldLayoutId id="2147489510" r:id="rId6"/>
    <p:sldLayoutId id="2147489511" r:id="rId7"/>
    <p:sldLayoutId id="2147489512" r:id="rId8"/>
    <p:sldLayoutId id="2147489513" r:id="rId9"/>
    <p:sldLayoutId id="2147489514" r:id="rId10"/>
    <p:sldLayoutId id="21474895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0849B8-3F13-4925-9CE0-A4EAF9AC3206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AB7F9-B80B-46E0-BAEE-D060DBAC526B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A9AD4B-A765-45A7-BEB6-BB01C7F6C8D7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A1203E-9857-420E-9AAD-F751FBD122C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24341-1A4A-4C6D-82B4-02D7E7DB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id="{58C73D94-AEDE-4BEB-AFE0-4B4DB5A547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B4009-58A4-474B-8DA8-86048263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5551EFB-5299-498F-900B-860ACF7CDF31}" type="datetimeFigureOut">
              <a:rPr lang="ru-RU"/>
              <a:pPr>
                <a:defRPr/>
              </a:pPr>
              <a:t>05.07.2024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63C43-BC4F-4A20-9238-F85AD6154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F1422-1B7F-4A24-B35C-6EDA2FAB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92D09B51-12CC-4892-80E1-6D17FF39DF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16" r:id="rId1"/>
    <p:sldLayoutId id="2147489517" r:id="rId2"/>
    <p:sldLayoutId id="2147489518" r:id="rId3"/>
    <p:sldLayoutId id="2147489476" r:id="rId4"/>
    <p:sldLayoutId id="2147489477" r:id="rId5"/>
    <p:sldLayoutId id="2147489478" r:id="rId6"/>
    <p:sldLayoutId id="2147489479" r:id="rId7"/>
    <p:sldLayoutId id="2147489480" r:id="rId8"/>
    <p:sldLayoutId id="2147489519" r:id="rId9"/>
    <p:sldLayoutId id="2147489481" r:id="rId10"/>
    <p:sldLayoutId id="2147489482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оле 1">
            <a:extLst>
              <a:ext uri="{FF2B5EF4-FFF2-40B4-BE49-F238E27FC236}">
                <a16:creationId xmlns:a16="http://schemas.microsoft.com/office/drawing/2014/main" id="{A1176BE4-DD4F-4F90-86EB-92D55D63D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931493"/>
            <a:ext cx="3721100" cy="595681"/>
          </a:xfrm>
          <a:prstGeom prst="rect">
            <a:avLst/>
          </a:prstGeom>
          <a:solidFill>
            <a:srgbClr val="548DD4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FCFCF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 управления  установления пенсий</a:t>
            </a:r>
            <a:endParaRPr lang="ru-RU" altLang="ru-RU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3024EFA-89DF-4F7F-B8E9-F2BFFE91E291}"/>
              </a:ext>
            </a:extLst>
          </p:cNvPr>
          <p:cNvSpPr/>
          <p:nvPr/>
        </p:nvSpPr>
        <p:spPr>
          <a:xfrm>
            <a:off x="3795713" y="2281238"/>
            <a:ext cx="1979612" cy="15827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108" name="Поле 9">
            <a:extLst>
              <a:ext uri="{FF2B5EF4-FFF2-40B4-BE49-F238E27FC236}">
                <a16:creationId xmlns:a16="http://schemas.microsoft.com/office/drawing/2014/main" id="{1002F866-3FA1-4F69-A803-3814C72E3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592388"/>
            <a:ext cx="1285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оценки пенсионных прав застрахованных лиц</a:t>
            </a:r>
            <a:endParaRPr lang="ru-RU" altLang="ru-RU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78C0858-27AB-4842-92C3-0FE831790247}"/>
              </a:ext>
            </a:extLst>
          </p:cNvPr>
          <p:cNvSpPr/>
          <p:nvPr/>
        </p:nvSpPr>
        <p:spPr>
          <a:xfrm>
            <a:off x="603250" y="4705350"/>
            <a:ext cx="1741488" cy="1724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564BF3C2-0897-4B9D-9635-FBA594E859F4}"/>
              </a:ext>
            </a:extLst>
          </p:cNvPr>
          <p:cNvSpPr/>
          <p:nvPr/>
        </p:nvSpPr>
        <p:spPr>
          <a:xfrm>
            <a:off x="2627313" y="4624388"/>
            <a:ext cx="1820862" cy="1787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D01B1B6-5FF2-4B78-A7C5-7E5C7B5444AC}"/>
              </a:ext>
            </a:extLst>
          </p:cNvPr>
          <p:cNvSpPr/>
          <p:nvPr/>
        </p:nvSpPr>
        <p:spPr>
          <a:xfrm>
            <a:off x="4740275" y="4713288"/>
            <a:ext cx="1876425" cy="16446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9EA27E5-5568-43CF-937F-58AFBE280EEF}"/>
              </a:ext>
            </a:extLst>
          </p:cNvPr>
          <p:cNvSpPr/>
          <p:nvPr/>
        </p:nvSpPr>
        <p:spPr>
          <a:xfrm>
            <a:off x="7027863" y="4705350"/>
            <a:ext cx="1922462" cy="16525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80E84DB-37C3-4A88-8BB7-94362845FFC1}"/>
              </a:ext>
            </a:extLst>
          </p:cNvPr>
          <p:cNvSpPr/>
          <p:nvPr/>
        </p:nvSpPr>
        <p:spPr>
          <a:xfrm>
            <a:off x="573088" y="1731963"/>
            <a:ext cx="1628775" cy="15811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114" name="Поле 2">
            <a:extLst>
              <a:ext uri="{FF2B5EF4-FFF2-40B4-BE49-F238E27FC236}">
                <a16:creationId xmlns:a16="http://schemas.microsoft.com/office/drawing/2014/main" id="{7E9E0FA6-BC58-4769-8264-D7EBD3E1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2011363"/>
            <a:ext cx="1249362" cy="954087"/>
          </a:xfrm>
          <a:prstGeom prst="rect">
            <a:avLst/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организации назначения и перерасчет пенсий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E087000-4CD9-4B9E-9115-FB9C7702DF49}"/>
              </a:ext>
            </a:extLst>
          </p:cNvPr>
          <p:cNvSpPr/>
          <p:nvPr/>
        </p:nvSpPr>
        <p:spPr>
          <a:xfrm>
            <a:off x="7172325" y="1681163"/>
            <a:ext cx="1889125" cy="14557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116" name="Поле 4">
            <a:extLst>
              <a:ext uri="{FF2B5EF4-FFF2-40B4-BE49-F238E27FC236}">
                <a16:creationId xmlns:a16="http://schemas.microsoft.com/office/drawing/2014/main" id="{A006127A-49C7-4053-B33A-D3260D56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2011363"/>
            <a:ext cx="1600200" cy="660400"/>
          </a:xfrm>
          <a:prstGeom prst="rect">
            <a:avLst/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организации заблаговременной работы</a:t>
            </a:r>
            <a:endParaRPr lang="ru-RU" altLang="ru-RU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7" name="Поле 19">
            <a:extLst>
              <a:ext uri="{FF2B5EF4-FFF2-40B4-BE49-F238E27FC236}">
                <a16:creationId xmlns:a16="http://schemas.microsoft.com/office/drawing/2014/main" id="{340F7769-DB94-4E06-9904-E4E960B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157788"/>
            <a:ext cx="1133475" cy="719137"/>
          </a:xfrm>
          <a:prstGeom prst="rect">
            <a:avLst/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установления пенсий № 1</a:t>
            </a:r>
            <a:endParaRPr lang="ru-RU" altLang="ru-RU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оле 20">
            <a:extLst>
              <a:ext uri="{FF2B5EF4-FFF2-40B4-BE49-F238E27FC236}">
                <a16:creationId xmlns:a16="http://schemas.microsoft.com/office/drawing/2014/main" id="{7A17E4B2-934C-48BC-A8CE-A098E915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026" y="5148263"/>
            <a:ext cx="1276350" cy="665162"/>
          </a:xfrm>
          <a:prstGeom prst="rect">
            <a:avLst/>
          </a:prstGeom>
          <a:solidFill>
            <a:srgbClr val="B6DDE8"/>
          </a:solidFill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1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Отдел установления пенсий № 2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1" name="Поле 21">
            <a:extLst>
              <a:ext uri="{FF2B5EF4-FFF2-40B4-BE49-F238E27FC236}">
                <a16:creationId xmlns:a16="http://schemas.microsoft.com/office/drawing/2014/main" id="{BB3AB02D-28E0-40B2-A808-4D6A2ED1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156200"/>
            <a:ext cx="1295400" cy="666750"/>
          </a:xfrm>
          <a:prstGeom prst="rect">
            <a:avLst/>
          </a:prstGeom>
          <a:solidFill>
            <a:srgbClr val="B6DDE8"/>
          </a:solidFill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1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Отдел контроля установления пенсий № 1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2" name="Поле 22">
            <a:extLst>
              <a:ext uri="{FF2B5EF4-FFF2-40B4-BE49-F238E27FC236}">
                <a16:creationId xmlns:a16="http://schemas.microsoft.com/office/drawing/2014/main" id="{1940E92F-5975-431B-8DE3-E2FE3CF4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5222875"/>
            <a:ext cx="1390650" cy="590550"/>
          </a:xfrm>
          <a:prstGeom prst="rect">
            <a:avLst/>
          </a:prstGeom>
          <a:solidFill>
            <a:srgbClr val="B6DDE8"/>
          </a:solidFill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1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Отдел контроля установления пенсий № 2</a:t>
            </a:r>
            <a:endParaRPr lang="ru-RU" altLang="ru-RU" dirty="0">
              <a:solidFill>
                <a:schemeClr val="tx2"/>
              </a:solidFill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A0CC28F-007D-480E-AE8D-6352C3E00987}"/>
              </a:ext>
            </a:extLst>
          </p:cNvPr>
          <p:cNvCxnSpPr/>
          <p:nvPr/>
        </p:nvCxnSpPr>
        <p:spPr>
          <a:xfrm flipH="1">
            <a:off x="2011363" y="1538288"/>
            <a:ext cx="1628775" cy="48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2F894B49-9E3B-4847-8EC4-44B7F58B26F8}"/>
              </a:ext>
            </a:extLst>
          </p:cNvPr>
          <p:cNvCxnSpPr/>
          <p:nvPr/>
        </p:nvCxnSpPr>
        <p:spPr>
          <a:xfrm flipH="1">
            <a:off x="1679575" y="1468438"/>
            <a:ext cx="2273300" cy="3252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F19AD33C-CE9B-4426-9B16-952EC2D68730}"/>
              </a:ext>
            </a:extLst>
          </p:cNvPr>
          <p:cNvCxnSpPr>
            <a:stCxn id="47106" idx="2"/>
            <a:endCxn id="29" idx="0"/>
          </p:cNvCxnSpPr>
          <p:nvPr/>
        </p:nvCxnSpPr>
        <p:spPr>
          <a:xfrm>
            <a:off x="4749800" y="1527174"/>
            <a:ext cx="35719" cy="754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28C35F69-1E6E-41F5-A0BB-FF4141C64019}"/>
              </a:ext>
            </a:extLst>
          </p:cNvPr>
          <p:cNvCxnSpPr/>
          <p:nvPr/>
        </p:nvCxnSpPr>
        <p:spPr>
          <a:xfrm>
            <a:off x="6307138" y="1546225"/>
            <a:ext cx="1104900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4AC59CB5-3DFB-4233-A727-C352A1A5CA63}"/>
              </a:ext>
            </a:extLst>
          </p:cNvPr>
          <p:cNvCxnSpPr/>
          <p:nvPr/>
        </p:nvCxnSpPr>
        <p:spPr>
          <a:xfrm flipH="1">
            <a:off x="3506788" y="1544638"/>
            <a:ext cx="514350" cy="310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40CBC6CE-EA33-4C9E-B760-4FEB52F68431}"/>
              </a:ext>
            </a:extLst>
          </p:cNvPr>
          <p:cNvCxnSpPr/>
          <p:nvPr/>
        </p:nvCxnSpPr>
        <p:spPr>
          <a:xfrm>
            <a:off x="5429250" y="1544638"/>
            <a:ext cx="790575" cy="3324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900AAA2-3A22-4DEC-A34B-E6F16F9BE5B9}"/>
              </a:ext>
            </a:extLst>
          </p:cNvPr>
          <p:cNvCxnSpPr/>
          <p:nvPr/>
        </p:nvCxnSpPr>
        <p:spPr>
          <a:xfrm>
            <a:off x="5659438" y="1544638"/>
            <a:ext cx="2000250" cy="3217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8" name="Rectangle 54">
            <a:extLst>
              <a:ext uri="{FF2B5EF4-FFF2-40B4-BE49-F238E27FC236}">
                <a16:creationId xmlns:a16="http://schemas.microsoft.com/office/drawing/2014/main" id="{0C892A69-D8D3-4753-A207-9DB53B7F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29" name="TextBox 57">
            <a:extLst>
              <a:ext uri="{FF2B5EF4-FFF2-40B4-BE49-F238E27FC236}">
                <a16:creationId xmlns:a16="http://schemas.microsoft.com/office/drawing/2014/main" id="{F4393AFB-9913-4B5C-B452-D9F91296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378" y="8164"/>
            <a:ext cx="7280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Управления установления пенсий</a:t>
            </a:r>
          </a:p>
          <a:p>
            <a:pPr algn="ctr" eaLnBrk="1" hangingPunct="1"/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Отделения фонда пенсионного и социального страхования российской Федерации по Томской области</a:t>
            </a:r>
          </a:p>
        </p:txBody>
      </p:sp>
      <p:pic>
        <p:nvPicPr>
          <p:cNvPr id="27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15888"/>
            <a:ext cx="1368276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4">
            <a:extLst>
              <a:ext uri="{FF2B5EF4-FFF2-40B4-BE49-F238E27FC236}">
                <a16:creationId xmlns:a16="http://schemas.microsoft.com/office/drawing/2014/main" id="{0676F0BD-A804-4276-9E14-06F5B5109AF2}"/>
              </a:ext>
            </a:extLst>
          </p:cNvPr>
          <p:cNvSpPr>
            <a:spLocks/>
          </p:cNvSpPr>
          <p:nvPr/>
        </p:nvSpPr>
        <p:spPr bwMode="auto">
          <a:xfrm>
            <a:off x="1547664" y="192088"/>
            <a:ext cx="6696743" cy="37623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4289" tIns="34289" rIns="3428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Verdana" panose="020B0604030504040204" pitchFamily="34" charset="0"/>
              </a:rPr>
              <a:t>Функции отдела установления пенсий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88C8868F-6679-4D9D-94FA-6D246275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268760"/>
            <a:ext cx="6624736" cy="5386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Отдела установления пенсий № 2  осуществляет следующие функции:</a:t>
            </a:r>
          </a:p>
          <a:p>
            <a:pPr algn="ctr" eaLnBrk="1" hangingPunct="1">
              <a:defRPr/>
            </a:pPr>
            <a:endParaRPr lang="ru-RU" altLang="ru-RU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Проводит проверку полноты и достоверности сведений, изложенных в поступившем заявлении	и документах, находящихся в электроном выплатном деле, проверку соответствия сведениям индивидуального (персонифицированного) учета;</a:t>
            </a:r>
          </a:p>
          <a:p>
            <a:pPr marL="285750" indent="-285750" algn="just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Направляет запросы, в том числе межведомственные, о представлении сведений (документов), необходимых для назначения пенсии (в электронном виде и/или на бумажном носителе);</a:t>
            </a:r>
          </a:p>
          <a:p>
            <a:pPr marL="285750" indent="-285750" algn="just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Оказывает содействие гражданам в истребовании сведений (документов) о стаже, иных периодах, засчитываемых в страховой стаж, заработной плате, из архивных организаций и других учреждений, располагающих необходимыми  сведениями, путем направления соответствующих запросов;</a:t>
            </a:r>
          </a:p>
          <a:p>
            <a:pPr marL="285750" indent="-285750" algn="just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Информирует  гражданина в случае поступления заявления с использованием  сети «Интернет», «Единого портала государственных и муниципальных услуг», «Личного кабинета» информационной системы сайта СФР о </a:t>
            </a:r>
            <a:r>
              <a:rPr lang="ru-RU" altLang="ru-RU" sz="1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недостающих для установления пенсии сведениях  (документах), обязанность по предоставлению которых возложена на гражданина, сроках их представления, а так же  о недостающих для установления пенсии сведениях  (документах), которые запрашиваются территориальным органом СФР;</a:t>
            </a:r>
          </a:p>
          <a:p>
            <a:pPr marL="285750" indent="-285750" algn="just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сроков представления недостающих документов.</a:t>
            </a:r>
          </a:p>
          <a:p>
            <a:pPr algn="just" eaLnBrk="1" hangingPunct="1">
              <a:defRPr/>
            </a:pPr>
            <a:endParaRPr lang="ru-RU" altLang="ru-RU" sz="1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15888"/>
            <a:ext cx="1368276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DE944C93-2E40-49E1-8672-9841897965FD}"/>
              </a:ext>
            </a:extLst>
          </p:cNvPr>
          <p:cNvSpPr>
            <a:spLocks/>
          </p:cNvSpPr>
          <p:nvPr/>
        </p:nvSpPr>
        <p:spPr bwMode="auto">
          <a:xfrm>
            <a:off x="1906588" y="260648"/>
            <a:ext cx="6553200" cy="37623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4289" tIns="34289" rIns="3428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Verdana" panose="020B0604030504040204" pitchFamily="34" charset="0"/>
              </a:rPr>
              <a:t>Функции отдела установления пенсий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91A5E1A-8B5B-402C-AFD7-46CA90DA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301772"/>
            <a:ext cx="6838950" cy="4862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отдела установления пенсий № 1 осуществляет следующие функции:</a:t>
            </a:r>
          </a:p>
          <a:p>
            <a:pPr algn="ctr" eaLnBrk="1" hangingPunct="1">
              <a:defRPr/>
            </a:pPr>
            <a:endParaRPr lang="ru-RU" altLang="ru-RU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Проводит проверку полноты и достоверности сведений, изложенных в поступившем заявлении и документах, находящихся в электронном выплатном деле, проверку соответствия сведениям индивидуального (персонифицированного) учета;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Осуществляет оценку прав граждан на пенсионное (социальное) обеспечение;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Определяет  срока назначения пенсии, расчет размера пенсии, выбор наиболее выгодного для гражданина вида пенсии, варианта расчета размера пенсии;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Осуществляет подготовку проектов решений (распоряжений):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об установлении (отказе в установлении) пенсий  и иных социальных выплат, о перерасчете размера пенсий,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 возобновлении выплаты пенсии (на основании заявления)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об установлении  (об отказе в установлении) периодов ухода, осуществляемого   трудоспособным лицом за инвалидом </a:t>
            </a:r>
            <a:r>
              <a:rPr lang="en-US" altLang="ru-RU" sz="1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группы, ребенком-инвалидом в возрасте до 18 лет или за  лицом, достигшим возраста 80 лет;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о проведении проверки документов (сведений), необходимых для установления пенсии и социальных выплат и т.д.</a:t>
            </a:r>
          </a:p>
          <a:p>
            <a:pPr marL="285750" indent="-285750" algn="just" eaLnBrk="1" hangingPunct="1">
              <a:buFont typeface="Wingdings" pitchFamily="2" charset="2"/>
              <a:buChar char="v"/>
              <a:defRPr/>
            </a:pPr>
            <a:r>
              <a:rPr lang="ru-RU" altLang="ru-RU" sz="1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Дополняет электронное выплатное поступившими сведениями (документами).</a:t>
            </a:r>
          </a:p>
        </p:txBody>
      </p:sp>
      <p:pic>
        <p:nvPicPr>
          <p:cNvPr id="6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2" y="135905"/>
            <a:ext cx="1368276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00D60A-EB8A-4969-B50A-EBACD03B0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755"/>
              </p:ext>
            </p:extLst>
          </p:nvPr>
        </p:nvGraphicFramePr>
        <p:xfrm>
          <a:off x="467544" y="1196751"/>
          <a:ext cx="8319269" cy="5467669"/>
        </p:xfrm>
        <a:graphic>
          <a:graphicData uri="http://schemas.openxmlformats.org/drawingml/2006/table">
            <a:tbl>
              <a:tblPr firstRow="1" firstCol="1" bandRow="1"/>
              <a:tblGrid>
                <a:gridCol w="122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0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профессионального стандарта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Возможные наименования должностей, профессий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к образованию и обучению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базовой группы, должности (профессии) или специальности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родственных специальностей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организации назначения пенсии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540"/>
                        </a:spcAft>
                      </a:pP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утв.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" action="ppaction://hlinkfile"/>
                        </a:rPr>
                        <a:t>приказом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Министерства труда и социальной защиты РФ от 28 октября 2015 г. № 785н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специалист-эксперт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Ведущий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специалист-эксперт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Специалист-эксперт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Старший специалист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профессиональное образование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программы высшего образования - программы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бакалавриата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Дополнительные профессиональные программы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Менеджер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 и организация социального обеспечения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работа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 труда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Бухгалтерский учет, анализ и аудит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Менеджмент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Государственное и муниципальное управление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Прикладная информатика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 и управление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 и бухгалтерский учет (по отраслям)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Прикладная 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Вычислительные машины, комплексы, системы и сети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Системы автоматизированного проектирования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Финансы и кредит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Менеджмент в социальной сфере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Государственное и муниципальное управление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47" marR="3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B4936A-3693-4054-A4A5-DCAEC3FCEA1C}"/>
              </a:ext>
            </a:extLst>
          </p:cNvPr>
          <p:cNvCxnSpPr/>
          <p:nvPr/>
        </p:nvCxnSpPr>
        <p:spPr>
          <a:xfrm>
            <a:off x="9688513" y="5913438"/>
            <a:ext cx="1847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15888"/>
            <a:ext cx="1368276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292677"/>
            <a:ext cx="7142807" cy="7913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должностей в Управлении установления пенсий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DE944C93-2E40-49E1-8672-9841897965FD}"/>
              </a:ext>
            </a:extLst>
          </p:cNvPr>
          <p:cNvSpPr>
            <a:spLocks/>
          </p:cNvSpPr>
          <p:nvPr/>
        </p:nvSpPr>
        <p:spPr bwMode="auto">
          <a:xfrm>
            <a:off x="1222935" y="192088"/>
            <a:ext cx="6553200" cy="37623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4289" tIns="34289" rIns="3428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Verdana" panose="020B0604030504040204" pitchFamily="34" charset="0"/>
              </a:rPr>
              <a:t>Вакансии в Управлении установления пенсий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91A5E1A-8B5B-402C-AFD7-46CA90DA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4704"/>
            <a:ext cx="7920111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управление установления пенсий требуются: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отдел установления пенсий № 2: три специалиста эксперта;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отдел установления пенсий № 1: два специалиста- эксперта.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ru-RU" sz="1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кандидатам: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altLang="ru-RU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Наличие средне-профессионального или высшего образования по специальностям: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Менеджер, Экономист, Право и организация социального обеспечения, Социальная работа, Экономика труда, Бухгалтерский учет, анализ и аудит, Менеджмент, Государственное и муниципальное управление, Прикладная информатика.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Опыт работы не обязателен.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 тебя  ждет в Социальном фонде?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Официальное трудоустройство и полный социальный пакет.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Отпуск 36 календарных дней.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Перспективы карьерного роста.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Дружный коллектив.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График работы: с понедельника по четверг с 8.00 до 17.00, пятница с 08.00 до 15.45 (обед с 12.00 до 12.45).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Заработная плата 2 раза в месяц – 7 и 22 числа.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Возможность профессионального обучения.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Молодежные инициативы и движения.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Нематериальное стимулирование.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Заработная плата: специалист-эксперт – 35 тыс. рублей, ведущий специалист-эксперт – 38 тыс. рублей, главный специалист-эксперт  - 41 тыс. рублей +  квартальные премии (4 раза в год), годовая премия и премия ко дню социального работника (20 тыс. рублей). </a:t>
            </a:r>
            <a:endParaRPr lang="ru-RU" altLang="ru-RU" sz="1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15888"/>
            <a:ext cx="1368276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1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BB5B29-6098-4B4D-AE8A-6A8C1A1E3C67}"/>
              </a:ext>
            </a:extLst>
          </p:cNvPr>
          <p:cNvSpPr txBox="1"/>
          <p:nvPr/>
        </p:nvSpPr>
        <p:spPr>
          <a:xfrm>
            <a:off x="2286000" y="1170255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Добрый день, Отделение фонда пенсионного и социального страхования Российской Федерации по томской области направляет вакансии для выпускников Вашего техникума.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По всем вопросам можно обращаться по тел. 89234014323 Ларионова Яна Олеговна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С уважением, начальник Управления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установления пенсий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Яна Олеговна Ларионова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838 22 552002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1518188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6577</TotalTime>
  <Words>817</Words>
  <Application>Microsoft Office PowerPoint</Application>
  <PresentationFormat>Экран (4:3)</PresentationFormat>
  <Paragraphs>135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Malgun Gothic</vt:lpstr>
      <vt:lpstr>Arial</vt:lpstr>
      <vt:lpstr>Arial</vt:lpstr>
      <vt:lpstr>Calibri</vt:lpstr>
      <vt:lpstr>Constantia</vt:lpstr>
      <vt:lpstr>Georgia</vt:lpstr>
      <vt:lpstr>Times New Roman</vt:lpstr>
      <vt:lpstr>Wingdings</vt:lpstr>
      <vt:lpstr>3_Тема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0103 Коннова И.Н.</dc:creator>
  <cp:lastModifiedBy>Кикоть Наталья Владимировна</cp:lastModifiedBy>
  <cp:revision>657</cp:revision>
  <cp:lastPrinted>2019-04-16T09:26:08Z</cp:lastPrinted>
  <dcterms:created xsi:type="dcterms:W3CDTF">2014-06-25T11:31:38Z</dcterms:created>
  <dcterms:modified xsi:type="dcterms:W3CDTF">2024-07-05T02:53:29Z</dcterms:modified>
</cp:coreProperties>
</file>